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6"/>
    <p:sldMasterId id="2147483787" r:id="rId7"/>
    <p:sldMasterId id="2147483812" r:id="rId8"/>
    <p:sldMasterId id="2147483852" r:id="rId9"/>
  </p:sldMasterIdLst>
  <p:notesMasterIdLst>
    <p:notesMasterId r:id="rId37"/>
  </p:notesMasterIdLst>
  <p:sldIdLst>
    <p:sldId id="257" r:id="rId10"/>
    <p:sldId id="319" r:id="rId11"/>
    <p:sldId id="302" r:id="rId12"/>
    <p:sldId id="303" r:id="rId13"/>
    <p:sldId id="310" r:id="rId14"/>
    <p:sldId id="311" r:id="rId15"/>
    <p:sldId id="312" r:id="rId16"/>
    <p:sldId id="313" r:id="rId17"/>
    <p:sldId id="314" r:id="rId18"/>
    <p:sldId id="315" r:id="rId19"/>
    <p:sldId id="316" r:id="rId20"/>
    <p:sldId id="317" r:id="rId21"/>
    <p:sldId id="318" r:id="rId22"/>
    <p:sldId id="305" r:id="rId23"/>
    <p:sldId id="309" r:id="rId24"/>
    <p:sldId id="321" r:id="rId25"/>
    <p:sldId id="323" r:id="rId26"/>
    <p:sldId id="295" r:id="rId27"/>
    <p:sldId id="324" r:id="rId28"/>
    <p:sldId id="300" r:id="rId29"/>
    <p:sldId id="298" r:id="rId30"/>
    <p:sldId id="297" r:id="rId31"/>
    <p:sldId id="301" r:id="rId32"/>
    <p:sldId id="294" r:id="rId33"/>
    <p:sldId id="326" r:id="rId34"/>
    <p:sldId id="289"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4944750-5D0D-4F86-B7A6-4AF2AE21186F}">
          <p14:sldIdLst>
            <p14:sldId id="257"/>
            <p14:sldId id="319"/>
            <p14:sldId id="302"/>
            <p14:sldId id="303"/>
            <p14:sldId id="310"/>
            <p14:sldId id="311"/>
            <p14:sldId id="312"/>
            <p14:sldId id="313"/>
            <p14:sldId id="314"/>
            <p14:sldId id="315"/>
            <p14:sldId id="316"/>
            <p14:sldId id="317"/>
            <p14:sldId id="318"/>
            <p14:sldId id="305"/>
            <p14:sldId id="309"/>
            <p14:sldId id="321"/>
            <p14:sldId id="323"/>
            <p14:sldId id="295"/>
            <p14:sldId id="324"/>
            <p14:sldId id="300"/>
            <p14:sldId id="298"/>
            <p14:sldId id="297"/>
            <p14:sldId id="301"/>
            <p14:sldId id="294"/>
            <p14:sldId id="326"/>
            <p14:sldId id="289"/>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extLst/>
  </p:cmAuthor>
  <p:cmAuthor id="2" name="Andrew Coates (DX AUSTRALIA)" initials="AA" lastIdx="1" clrIdx="1">
    <p:extLst/>
  </p:cmAuthor>
  <p:cmAuthor id="3" name="Yochay Kiriaty" initials="YK" lastIdx="2" clrIdx="2">
    <p:extLst/>
  </p:cmAuthor>
  <p:cmAuthor id="4" name="Jeremy Thake" initials="JT"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28" autoAdjust="0"/>
    <p:restoredTop sz="83648" autoAdjust="0"/>
  </p:normalViewPr>
  <p:slideViewPr>
    <p:cSldViewPr snapToGrid="0">
      <p:cViewPr varScale="1">
        <p:scale>
          <a:sx n="77" d="100"/>
          <a:sy n="77" d="100"/>
        </p:scale>
        <p:origin x="96"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ableStyles" Target="tableStyles.xml"/><Relationship Id="rId7" Type="http://schemas.openxmlformats.org/officeDocument/2006/relationships/slideMaster" Target="slideMasters/slideMaster2.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6-09-11T22:23:39.897" idx="2">
    <p:pos x="10" y="10"/>
    <p:text>not clear what message this slide drives</p:text>
    <p:extLst>
      <p:ext uri="{C676402C-5697-4E1C-873F-D02D1690AC5C}">
        <p15:threadingInfo xmlns:p15="http://schemas.microsoft.com/office/powerpoint/2012/main" timeZoneBias="420"/>
      </p:ext>
    </p:extLst>
  </p:cm>
  <p:cm authorId="4" dt="2016-10-06T10:58:21.841" idx="1">
    <p:pos x="106" y="106"/>
    <p:text>Chris has changed this</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6-05-26T20:05:11.253" idx="4">
    <p:pos x="10" y="10"/>
    <p:text>Show code snippet, and annotate trigger, input, output</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57C478-63C1-4501-887C-451AE266D6A0}" type="datetimeFigureOut">
              <a:rPr lang="en-US" smtClean="0"/>
              <a:t>11/22/2016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400C77-98DD-41D6-BDE7-5E20B890E765}" type="slidenum">
              <a:rPr lang="en-US" smtClean="0"/>
              <a:t>‹#›</a:t>
            </a:fld>
            <a:endParaRPr lang="en-US"/>
          </a:p>
        </p:txBody>
      </p:sp>
    </p:spTree>
    <p:extLst>
      <p:ext uri="{BB962C8B-B14F-4D97-AF65-F5344CB8AC3E}">
        <p14:creationId xmlns:p14="http://schemas.microsoft.com/office/powerpoint/2010/main" val="732354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400C77-98DD-41D6-BDE7-5E20B890E765}" type="slidenum">
              <a:rPr lang="en-US" smtClean="0"/>
              <a:t>3</a:t>
            </a:fld>
            <a:endParaRPr lang="en-US"/>
          </a:p>
        </p:txBody>
      </p:sp>
    </p:spTree>
    <p:extLst>
      <p:ext uri="{BB962C8B-B14F-4D97-AF65-F5344CB8AC3E}">
        <p14:creationId xmlns:p14="http://schemas.microsoft.com/office/powerpoint/2010/main" val="3065507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D581EC0-6C77-47EF-A5F1-48F7DF3073C0}" type="slidenum">
              <a:rPr lang="en-US">
                <a:solidFill>
                  <a:prstClr val="black"/>
                </a:solidFill>
              </a:rPr>
              <a:pPr>
                <a:defRPr/>
              </a:pPr>
              <a:t>24</a:t>
            </a:fld>
            <a:endParaRPr lang="en-US">
              <a:solidFill>
                <a:prstClr val="black"/>
              </a:solidFill>
            </a:endParaRPr>
          </a:p>
        </p:txBody>
      </p:sp>
    </p:spTree>
    <p:extLst>
      <p:ext uri="{BB962C8B-B14F-4D97-AF65-F5344CB8AC3E}">
        <p14:creationId xmlns:p14="http://schemas.microsoft.com/office/powerpoint/2010/main" val="3439944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400C77-98DD-41D6-BDE7-5E20B890E765}" type="slidenum">
              <a:rPr lang="en-US" smtClean="0"/>
              <a:t>4</a:t>
            </a:fld>
            <a:endParaRPr lang="en-US"/>
          </a:p>
        </p:txBody>
      </p:sp>
    </p:spTree>
    <p:extLst>
      <p:ext uri="{BB962C8B-B14F-4D97-AF65-F5344CB8AC3E}">
        <p14:creationId xmlns:p14="http://schemas.microsoft.com/office/powerpoint/2010/main" val="2731095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400C77-98DD-41D6-BDE7-5E20B890E765}" type="slidenum">
              <a:rPr lang="en-US" smtClean="0"/>
              <a:t>5</a:t>
            </a:fld>
            <a:endParaRPr lang="en-US"/>
          </a:p>
        </p:txBody>
      </p:sp>
    </p:spTree>
    <p:extLst>
      <p:ext uri="{BB962C8B-B14F-4D97-AF65-F5344CB8AC3E}">
        <p14:creationId xmlns:p14="http://schemas.microsoft.com/office/powerpoint/2010/main" val="634267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400C77-98DD-41D6-BDE7-5E20B890E765}" type="slidenum">
              <a:rPr lang="en-US" smtClean="0"/>
              <a:t>6</a:t>
            </a:fld>
            <a:endParaRPr lang="en-US"/>
          </a:p>
        </p:txBody>
      </p:sp>
    </p:spTree>
    <p:extLst>
      <p:ext uri="{BB962C8B-B14F-4D97-AF65-F5344CB8AC3E}">
        <p14:creationId xmlns:p14="http://schemas.microsoft.com/office/powerpoint/2010/main" val="1021042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400C77-98DD-41D6-BDE7-5E20B890E765}" type="slidenum">
              <a:rPr lang="en-US" smtClean="0"/>
              <a:t>7</a:t>
            </a:fld>
            <a:endParaRPr lang="en-US"/>
          </a:p>
        </p:txBody>
      </p:sp>
    </p:spTree>
    <p:extLst>
      <p:ext uri="{BB962C8B-B14F-4D97-AF65-F5344CB8AC3E}">
        <p14:creationId xmlns:p14="http://schemas.microsoft.com/office/powerpoint/2010/main" val="211348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E45D9-6F23-48B0-9F93-9BB4FE9A61D8}"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8327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400C77-98DD-41D6-BDE7-5E20B890E765}" type="slidenum">
              <a:rPr lang="en-US" smtClean="0"/>
              <a:t>15</a:t>
            </a:fld>
            <a:endParaRPr lang="en-US"/>
          </a:p>
        </p:txBody>
      </p:sp>
    </p:spTree>
    <p:extLst>
      <p:ext uri="{BB962C8B-B14F-4D97-AF65-F5344CB8AC3E}">
        <p14:creationId xmlns:p14="http://schemas.microsoft.com/office/powerpoint/2010/main" val="2872181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63433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293" fontAlgn="base">
              <a:lnSpc>
                <a:spcPct val="90000"/>
              </a:lnSpc>
              <a:spcBef>
                <a:spcPct val="0"/>
              </a:spcBef>
              <a:spcAft>
                <a:spcPct val="0"/>
              </a:spcAft>
              <a:defRPr/>
            </a:pPr>
            <a:endParaRPr lang="en-US" dirty="0"/>
          </a:p>
        </p:txBody>
      </p:sp>
      <p:sp>
        <p:nvSpPr>
          <p:cNvPr id="4" name="Header Placeholder 3"/>
          <p:cNvSpPr>
            <a:spLocks noGrp="1"/>
          </p:cNvSpPr>
          <p:nvPr>
            <p:ph type="hdr" sz="quarter" idx="10"/>
          </p:nvPr>
        </p:nvSpPr>
        <p:spPr/>
        <p:txBody>
          <a:bodyPr/>
          <a:lstStyle/>
          <a:p>
            <a:pPr>
              <a:defRPr/>
            </a:pPr>
            <a:r>
              <a:rPr lang="en-US" sz="1800" kern="0">
                <a:solidFill>
                  <a:sysClr val="windowText" lastClr="000000"/>
                </a:solidFill>
              </a:rPr>
              <a:t>Microsoft 2016</a:t>
            </a: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38EEC551-8CDA-4EB6-89BB-2A86C9F091C8}" type="datetime8">
              <a:rPr lang="en-US" sz="1800" kern="0" smtClean="0">
                <a:solidFill>
                  <a:sysClr val="windowText" lastClr="000000"/>
                </a:solidFill>
              </a:rPr>
              <a:pPr>
                <a:defRPr/>
              </a:pPr>
              <a:t>11/22/2016 2:33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sysClr val="windowText" lastClr="000000"/>
                </a:solidFill>
              </a:rPr>
              <a:pPr>
                <a:defRPr/>
              </a:pPr>
              <a:t>19</a:t>
            </a:fld>
            <a:endParaRPr lang="en-US" sz="1800" kern="0">
              <a:solidFill>
                <a:sysClr val="windowText" lastClr="000000"/>
              </a:solidFill>
            </a:endParaRPr>
          </a:p>
        </p:txBody>
      </p:sp>
    </p:spTree>
    <p:extLst>
      <p:ext uri="{BB962C8B-B14F-4D97-AF65-F5344CB8AC3E}">
        <p14:creationId xmlns:p14="http://schemas.microsoft.com/office/powerpoint/2010/main" val="14797202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2602167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33563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6755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489713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4475106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60047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68848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45829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5325340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349153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9163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4214775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789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474957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4907943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71952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4B4F5-9F56-4AF2-B8FC-381E478EDD58}" type="datetimeFigureOut">
              <a:rPr lang="en-US" smtClean="0"/>
              <a:t>11/22/2016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C923CD-E977-4E78-9161-C57CCFBF0D9F}" type="slidenum">
              <a:rPr lang="en-US" smtClean="0"/>
              <a:t>‹#›</a:t>
            </a:fld>
            <a:endParaRPr lang="en-US"/>
          </a:p>
        </p:txBody>
      </p:sp>
    </p:spTree>
    <p:extLst>
      <p:ext uri="{BB962C8B-B14F-4D97-AF65-F5344CB8AC3E}">
        <p14:creationId xmlns:p14="http://schemas.microsoft.com/office/powerpoint/2010/main" val="27194752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b"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24557228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53837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96682"/>
          </a:xfrm>
        </p:spPr>
        <p:txBody>
          <a:bodyPr vert="horz" wrap="square" lIns="146304" tIns="91440" rIns="146304" bIns="91440" rtlCol="0">
            <a:noAutofit/>
          </a:bodyPr>
          <a:lstStyle>
            <a:lvl1pPr>
              <a:defRPr lang="en-US" sz="3921" smtClean="0"/>
            </a:lvl1pPr>
            <a:lvl2pPr>
              <a:defRPr lang="en-US" sz="3529" smtClean="0">
                <a:latin typeface="+mj-lt"/>
              </a:defRPr>
            </a:lvl2pPr>
            <a:lvl3pPr>
              <a:defRPr lang="en-US" sz="3137" smtClean="0"/>
            </a:lvl3pPr>
            <a:lvl4pPr>
              <a:defRPr lang="en-US" sz="2745" smtClean="0"/>
            </a:lvl4pPr>
            <a:lvl5pPr>
              <a:defRPr lang="en-US" sz="2745" dirty="0"/>
            </a:lvl5pPr>
          </a:lstStyle>
          <a:p>
            <a:pPr lvl="0">
              <a:buFont typeface="Wingdings" panose="05000000000000000000" pitchFamily="2" charset="2"/>
              <a:buChar char="à"/>
            </a:pPr>
            <a:r>
              <a:rPr lang="en-US" dirty="0"/>
              <a:t>Click to edit Master text styles</a:t>
            </a:r>
          </a:p>
          <a:p>
            <a:pPr lvl="1">
              <a:buFont typeface="Wingdings" panose="05000000000000000000" pitchFamily="2" charset="2"/>
              <a:buChar char="à"/>
            </a:pPr>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128327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869798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92507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63908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845487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610798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709191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06619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7420988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2400121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4171957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1104466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5580097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535720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02034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67791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163760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3324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31896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60377"/>
            <a:ext cx="11653522" cy="606556"/>
          </a:xfrm>
          <a:prstGeom prst="rect">
            <a:avLst/>
          </a:prstGeom>
          <a:noFill/>
          <a:ln w="12700">
            <a:noFill/>
            <a:miter lim="800000"/>
            <a:headEnd type="none" w="sm" len="sm"/>
            <a:tailEnd type="none" w="sm" len="sm"/>
          </a:ln>
          <a:effectLst/>
        </p:spPr>
        <p:txBody>
          <a:bodyPr vert="horz" wrap="square" lIns="179285" tIns="143428" rIns="179285" bIns="143428" numCol="1" anchor="b"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defRPr/>
            </a:pPr>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2730094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2642227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defRPr/>
            </a:pPr>
            <a:fld id="{683C0046-3368-4DD4-96D6-CD0FF2C1233E}" type="datetimeFigureOut">
              <a:rPr lang="en-IN">
                <a:solidFill>
                  <a:srgbClr val="FFFFFF"/>
                </a:solidFill>
              </a:rPr>
              <a:pPr defTabSz="914367">
                <a:defRPr/>
              </a:pPr>
              <a:t>22-11-2016</a:t>
            </a:fld>
            <a:endParaRPr lang="en-IN" dirty="0">
              <a:solidFill>
                <a:srgbClr val="FFFFFF"/>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defRPr/>
            </a:pPr>
            <a:endParaRPr lang="en-IN" dirty="0">
              <a:solidFill>
                <a:srgbClr val="FFFFFF"/>
              </a:solidFill>
            </a:endParaRPr>
          </a:p>
        </p:txBody>
      </p:sp>
      <p:sp>
        <p:nvSpPr>
          <p:cNvPr id="9" name="Slide Number Placeholder 8"/>
          <p:cNvSpPr>
            <a:spLocks noGrp="1"/>
          </p:cNvSpPr>
          <p:nvPr>
            <p:ph type="sldNum" sz="quarter" idx="12"/>
          </p:nvPr>
        </p:nvSpPr>
        <p:spPr>
          <a:xfrm>
            <a:off x="8897421" y="6274159"/>
            <a:ext cx="2743200" cy="365125"/>
          </a:xfrm>
          <a:prstGeom prst="rect">
            <a:avLst/>
          </a:prstGeom>
        </p:spPr>
        <p:txBody>
          <a:bodyPr/>
          <a:lstStyle/>
          <a:p>
            <a:pPr defTabSz="914367">
              <a:defRPr/>
            </a:pPr>
            <a:fld id="{1F6B3001-8C1E-45A3-9010-27210849299D}" type="slidenum">
              <a:rPr lang="en-IN">
                <a:solidFill>
                  <a:srgbClr val="FFFFFF"/>
                </a:solidFill>
              </a:rPr>
              <a:pPr defTabSz="914367">
                <a:defRPr/>
              </a:pPr>
              <a:t>‹#›</a:t>
            </a:fld>
            <a:endParaRPr lang="en-IN" dirty="0">
              <a:solidFill>
                <a:srgbClr val="FFFFFF"/>
              </a:solidFill>
            </a:endParaRPr>
          </a:p>
        </p:txBody>
      </p:sp>
    </p:spTree>
    <p:extLst>
      <p:ext uri="{BB962C8B-B14F-4D97-AF65-F5344CB8AC3E}">
        <p14:creationId xmlns:p14="http://schemas.microsoft.com/office/powerpoint/2010/main" val="2907408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0267" y="6118656"/>
            <a:ext cx="1279273" cy="280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26442089"/>
      </p:ext>
    </p:extLst>
  </p:cSld>
  <p:clrMapOvr>
    <a:masterClrMapping/>
  </p:clrMapOvr>
  <p:extLst mod="1">
    <p:ext uri="{DCECCB84-F9BA-43D5-87BE-67443E8EF086}">
      <p15:sldGuideLst xmlns:p15="http://schemas.microsoft.com/office/powerpoint/2012/main">
        <p15:guide id="1" orient="horz" pos="2203">
          <p15:clr>
            <a:srgbClr val="FBAE40"/>
          </p15:clr>
        </p15:guide>
        <p15:guide id="2" pos="3917">
          <p15:clr>
            <a:srgbClr val="FBAE40"/>
          </p15:clr>
        </p15:guide>
        <p15:guide id="3" pos="173">
          <p15:clr>
            <a:srgbClr val="FBAE40"/>
          </p15:clr>
        </p15:guide>
        <p15:guide id="4" pos="749">
          <p15:clr>
            <a:srgbClr val="FBAE40"/>
          </p15:clr>
        </p15:guide>
        <p15:guide id="5" pos="1325">
          <p15:clr>
            <a:srgbClr val="FBAE40"/>
          </p15:clr>
        </p15:guide>
        <p15:guide id="6" pos="1901">
          <p15:clr>
            <a:srgbClr val="FBAE40"/>
          </p15:clr>
        </p15:guide>
        <p15:guide id="7" pos="2477">
          <p15:clr>
            <a:srgbClr val="FBAE40"/>
          </p15:clr>
        </p15:guide>
        <p15:guide id="8" pos="3053">
          <p15:clr>
            <a:srgbClr val="FBAE40"/>
          </p15:clr>
        </p15:guide>
        <p15:guide id="9" pos="3629">
          <p15:clr>
            <a:srgbClr val="FBAE40"/>
          </p15:clr>
        </p15:guide>
        <p15:guide id="10" pos="4205">
          <p15:clr>
            <a:srgbClr val="FBAE40"/>
          </p15:clr>
        </p15:guide>
        <p15:guide id="11" pos="4781">
          <p15:clr>
            <a:srgbClr val="FBAE40"/>
          </p15:clr>
        </p15:guide>
        <p15:guide id="12" pos="5357">
          <p15:clr>
            <a:srgbClr val="FBAE40"/>
          </p15:clr>
        </p15:guide>
        <p15:guide id="13" pos="5933">
          <p15:clr>
            <a:srgbClr val="FBAE40"/>
          </p15:clr>
        </p15:guide>
        <p15:guide id="14" pos="6509">
          <p15:clr>
            <a:srgbClr val="FBAE40"/>
          </p15:clr>
        </p15:guide>
        <p15:guide id="15" pos="7085">
          <p15:clr>
            <a:srgbClr val="FBAE40"/>
          </p15:clr>
        </p15:guide>
        <p15:guide id="16" pos="7661">
          <p15:clr>
            <a:srgbClr val="FBAE40"/>
          </p15:clr>
        </p15:guide>
        <p15:guide id="17" orient="horz" pos="187">
          <p15:clr>
            <a:srgbClr val="FBAE40"/>
          </p15:clr>
        </p15:guide>
        <p15:guide id="18" orient="horz" pos="763">
          <p15:clr>
            <a:srgbClr val="FBAE40"/>
          </p15:clr>
        </p15:guide>
        <p15:guide id="19" orient="horz" pos="1339">
          <p15:clr>
            <a:srgbClr val="FBAE40"/>
          </p15:clr>
        </p15:guide>
        <p15:guide id="20" orient="horz" pos="1915">
          <p15:clr>
            <a:srgbClr val="FBAE40"/>
          </p15:clr>
        </p15:guide>
        <p15:guide id="21" orient="horz" pos="2491">
          <p15:clr>
            <a:srgbClr val="FBAE40"/>
          </p15:clr>
        </p15:guide>
        <p15:guide id="22" orient="horz" pos="3067">
          <p15:clr>
            <a:srgbClr val="FBAE40"/>
          </p15:clr>
        </p15:guide>
        <p15:guide id="23" orient="horz" pos="3643">
          <p15:clr>
            <a:srgbClr val="FBAE40"/>
          </p15:clr>
        </p15:guide>
        <p15:guide id="24" orient="horz" pos="421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043277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E36A07-46FC-4E71-A304-E2131C14BD2E}" type="datetimeFigureOut">
              <a:rPr lang="en-US" smtClean="0"/>
              <a:t>11/22/2016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24452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4937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t>11/22/2016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14113522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E36A07-46FC-4E71-A304-E2131C14BD2E}" type="datetimeFigureOut">
              <a:rPr lang="en-US" smtClean="0"/>
              <a:t>11/22/2016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34972864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E36A07-46FC-4E71-A304-E2131C14BD2E}" type="datetimeFigureOut">
              <a:rPr lang="en-US" smtClean="0"/>
              <a:t>11/22/2016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11750747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E36A07-46FC-4E71-A304-E2131C14BD2E}" type="datetimeFigureOut">
              <a:rPr lang="en-US" smtClean="0"/>
              <a:t>11/22/2016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40958020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E36A07-46FC-4E71-A304-E2131C14BD2E}" type="datetimeFigureOut">
              <a:rPr lang="en-US" smtClean="0"/>
              <a:t>11/22/2016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39548613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36A07-46FC-4E71-A304-E2131C14BD2E}" type="datetimeFigureOut">
              <a:rPr lang="en-US" smtClean="0"/>
              <a:t>11/22/2016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26275012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t>11/22/2016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4980732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t>11/22/2016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370583979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t>11/22/2016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36496492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t>11/22/2016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3585150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703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iStock_65807837_HD_720">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r="43267"/>
          <a:stretch/>
        </p:blipFill>
        <p:spPr>
          <a:xfrm>
            <a:off x="5338200" y="-1161"/>
            <a:ext cx="6910507" cy="6851650"/>
          </a:xfrm>
          <a:prstGeom prst="rect">
            <a:avLst/>
          </a:prstGeom>
        </p:spPr>
      </p:pic>
      <p:sp>
        <p:nvSpPr>
          <p:cNvPr id="19" name="Freeform 18"/>
          <p:cNvSpPr>
            <a:spLocks/>
          </p:cNvSpPr>
          <p:nvPr userDrawn="1"/>
        </p:nvSpPr>
        <p:spPr bwMode="auto">
          <a:xfrm flipH="1" flipV="1">
            <a:off x="-1" y="0"/>
            <a:ext cx="8290981" cy="6858000"/>
          </a:xfrm>
          <a:custGeom>
            <a:avLst/>
            <a:gdLst>
              <a:gd name="connsiteX0" fmla="*/ 8290981 w 8290981"/>
              <a:gd name="connsiteY0" fmla="*/ 6858000 h 6858000"/>
              <a:gd name="connsiteX1" fmla="*/ 6839287 w 8290981"/>
              <a:gd name="connsiteY1" fmla="*/ 6858000 h 6858000"/>
              <a:gd name="connsiteX2" fmla="*/ 6723438 w 8290981"/>
              <a:gd name="connsiteY2" fmla="*/ 6858000 h 6858000"/>
              <a:gd name="connsiteX3" fmla="*/ 0 w 8290981"/>
              <a:gd name="connsiteY3" fmla="*/ 6858000 h 6858000"/>
              <a:gd name="connsiteX4" fmla="*/ 1461028 w 8290981"/>
              <a:gd name="connsiteY4" fmla="*/ 0 h 6858000"/>
              <a:gd name="connsiteX5" fmla="*/ 6723438 w 8290981"/>
              <a:gd name="connsiteY5" fmla="*/ 0 h 6858000"/>
              <a:gd name="connsiteX6" fmla="*/ 6839287 w 8290981"/>
              <a:gd name="connsiteY6" fmla="*/ 0 h 6858000"/>
              <a:gd name="connsiteX7" fmla="*/ 8290981 w 829098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90981" h="6858000">
                <a:moveTo>
                  <a:pt x="8290981" y="6858000"/>
                </a:moveTo>
                <a:lnTo>
                  <a:pt x="6839287" y="6858000"/>
                </a:lnTo>
                <a:lnTo>
                  <a:pt x="6723438" y="6858000"/>
                </a:lnTo>
                <a:lnTo>
                  <a:pt x="0" y="6858000"/>
                </a:lnTo>
                <a:lnTo>
                  <a:pt x="1461028" y="0"/>
                </a:lnTo>
                <a:lnTo>
                  <a:pt x="6723438" y="0"/>
                </a:lnTo>
                <a:lnTo>
                  <a:pt x="6839287" y="0"/>
                </a:lnTo>
                <a:lnTo>
                  <a:pt x="8290981" y="0"/>
                </a:lnTo>
                <a:close/>
              </a:path>
            </a:pathLst>
          </a:custGeom>
          <a:solidFill>
            <a:srgbClr val="0078D7"/>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5398"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8" y="3586536"/>
            <a:ext cx="7317317" cy="1057328"/>
          </a:xfrm>
          <a:noFill/>
        </p:spPr>
        <p:txBody>
          <a:bodyPr tIns="146300" bIns="146300">
            <a:noAutofit/>
          </a:bodyPr>
          <a:lstStyle>
            <a:lvl1pPr marL="0" indent="0">
              <a:spcBef>
                <a:spcPts val="0"/>
              </a:spcBef>
              <a:buNone/>
              <a:defRPr sz="2399">
                <a:solidFill>
                  <a:srgbClr val="FFFFFF"/>
                </a:solidFill>
              </a:defRPr>
            </a:lvl1pPr>
          </a:lstStyle>
          <a:p>
            <a:pPr lvl="0"/>
            <a:r>
              <a:rPr lang="en-US" dirty="0"/>
              <a:t>Speaker Name</a:t>
            </a:r>
          </a:p>
        </p:txBody>
      </p:sp>
      <p:pic>
        <p:nvPicPr>
          <p:cNvPr id="12" name="Picture 11"/>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10518988" y="259328"/>
            <a:ext cx="1304123" cy="285764"/>
          </a:xfrm>
          <a:prstGeom prst="rect">
            <a:avLst/>
          </a:prstGeom>
        </p:spPr>
      </p:pic>
    </p:spTree>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9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 Slide 2_Animated">
    <p:spTree>
      <p:nvGrpSpPr>
        <p:cNvPr id="1" name=""/>
        <p:cNvGrpSpPr/>
        <p:nvPr/>
      </p:nvGrpSpPr>
      <p:grpSpPr>
        <a:xfrm>
          <a:off x="0" y="0"/>
          <a:ext cx="0" cy="0"/>
          <a:chOff x="0" y="0"/>
          <a:chExt cx="0" cy="0"/>
        </a:xfrm>
      </p:grpSpPr>
      <p:sp>
        <p:nvSpPr>
          <p:cNvPr id="15" name="Freeform 14"/>
          <p:cNvSpPr>
            <a:spLocks/>
          </p:cNvSpPr>
          <p:nvPr/>
        </p:nvSpPr>
        <p:spPr bwMode="auto">
          <a:xfrm>
            <a:off x="948600" y="2"/>
            <a:ext cx="11243401" cy="6858001"/>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6" name="Text Placeholder 5"/>
          <p:cNvSpPr>
            <a:spLocks noGrp="1"/>
          </p:cNvSpPr>
          <p:nvPr>
            <p:ph type="body" sz="quarter" idx="13"/>
          </p:nvPr>
        </p:nvSpPr>
        <p:spPr>
          <a:xfrm>
            <a:off x="2771141" y="4366353"/>
            <a:ext cx="8963660" cy="563458"/>
          </a:xfrm>
          <a:prstGeom prst="rect">
            <a:avLst/>
          </a:prstGeom>
        </p:spPr>
        <p:txBody>
          <a:bodyPr lIns="192024"/>
          <a:lstStyle>
            <a:lvl1pPr marL="0" indent="0">
              <a:buNone/>
              <a:defRPr lang="en-US" sz="2744"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770828" y="3428999"/>
            <a:ext cx="8963973" cy="927940"/>
          </a:xfrm>
          <a:prstGeom prst="rect">
            <a:avLst/>
          </a:prstGeom>
        </p:spPr>
        <p:txBody>
          <a:bodyPr/>
          <a:lstStyle>
            <a:lvl1pPr algn="l">
              <a:defRPr sz="5398">
                <a:solidFill>
                  <a:schemeClr val="bg1"/>
                </a:solidFill>
              </a:defRPr>
            </a:lvl1pPr>
          </a:lstStyle>
          <a:p>
            <a:r>
              <a:rPr lang="en-US" dirty="0"/>
              <a:t>Click to edit Master title style</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ivider Slide 2_Not Animated">
    <p:spTree>
      <p:nvGrpSpPr>
        <p:cNvPr id="1" name=""/>
        <p:cNvGrpSpPr/>
        <p:nvPr/>
      </p:nvGrpSpPr>
      <p:grpSpPr>
        <a:xfrm>
          <a:off x="0" y="0"/>
          <a:ext cx="0" cy="0"/>
          <a:chOff x="0" y="0"/>
          <a:chExt cx="0" cy="0"/>
        </a:xfrm>
      </p:grpSpPr>
      <p:sp>
        <p:nvSpPr>
          <p:cNvPr id="11" name="Freeform 10"/>
          <p:cNvSpPr>
            <a:spLocks/>
          </p:cNvSpPr>
          <p:nvPr/>
        </p:nvSpPr>
        <p:spPr bwMode="auto">
          <a:xfrm>
            <a:off x="1630775" y="-1"/>
            <a:ext cx="11243401" cy="6858001"/>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6" name="Text Placeholder 5"/>
          <p:cNvSpPr>
            <a:spLocks noGrp="1"/>
          </p:cNvSpPr>
          <p:nvPr userDrawn="1">
            <p:ph type="body" sz="quarter" idx="13"/>
          </p:nvPr>
        </p:nvSpPr>
        <p:spPr>
          <a:xfrm>
            <a:off x="2771141" y="4366353"/>
            <a:ext cx="8963660" cy="563458"/>
          </a:xfrm>
          <a:prstGeom prst="rect">
            <a:avLst/>
          </a:prstGeom>
        </p:spPr>
        <p:txBody>
          <a:bodyPr lIns="192024"/>
          <a:lstStyle>
            <a:lvl1pPr marL="0" indent="0">
              <a:buNone/>
              <a:defRPr lang="en-US" sz="2744"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userDrawn="1">
            <p:ph type="title"/>
          </p:nvPr>
        </p:nvSpPr>
        <p:spPr>
          <a:xfrm>
            <a:off x="2770828" y="3428999"/>
            <a:ext cx="8963973" cy="927940"/>
          </a:xfrm>
          <a:prstGeom prst="rect">
            <a:avLst/>
          </a:prstGeom>
        </p:spPr>
        <p:txBody>
          <a:bodyPr/>
          <a:lstStyle>
            <a:lvl1pPr algn="l">
              <a:defRPr sz="5398">
                <a:solidFill>
                  <a:schemeClr val="bg1"/>
                </a:solidFill>
              </a:defRPr>
            </a:lvl1pPr>
          </a:lstStyle>
          <a:p>
            <a:r>
              <a:rPr lang="en-US" dirty="0"/>
              <a:t>Click to edit Master title style</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arge Title and Content">
    <p:spTree>
      <p:nvGrpSpPr>
        <p:cNvPr id="1" name=""/>
        <p:cNvGrpSpPr/>
        <p:nvPr/>
      </p:nvGrpSpPr>
      <p:grpSpPr>
        <a:xfrm>
          <a:off x="0" y="0"/>
          <a:ext cx="0" cy="0"/>
          <a:chOff x="0" y="0"/>
          <a:chExt cx="0" cy="0"/>
        </a:xfrm>
      </p:grpSpPr>
      <p:sp>
        <p:nvSpPr>
          <p:cNvPr id="17" name="Freeform 16"/>
          <p:cNvSpPr/>
          <p:nvPr userDrawn="1"/>
        </p:nvSpPr>
        <p:spPr bwMode="auto">
          <a:xfrm>
            <a:off x="0" y="2"/>
            <a:ext cx="4136529" cy="6858001"/>
          </a:xfrm>
          <a:custGeom>
            <a:avLst/>
            <a:gdLst>
              <a:gd name="connsiteX0" fmla="*/ 0 w 4136529"/>
              <a:gd name="connsiteY0" fmla="*/ 0 h 6858001"/>
              <a:gd name="connsiteX1" fmla="*/ 268927 w 4136529"/>
              <a:gd name="connsiteY1" fmla="*/ 0 h 6858001"/>
              <a:gd name="connsiteX2" fmla="*/ 469900 w 4136529"/>
              <a:gd name="connsiteY2" fmla="*/ 0 h 6858001"/>
              <a:gd name="connsiteX3" fmla="*/ 4136529 w 4136529"/>
              <a:gd name="connsiteY3" fmla="*/ 0 h 6858001"/>
              <a:gd name="connsiteX4" fmla="*/ 2678809 w 4136529"/>
              <a:gd name="connsiteY4" fmla="*/ 6858001 h 6858001"/>
              <a:gd name="connsiteX5" fmla="*/ 469900 w 4136529"/>
              <a:gd name="connsiteY5" fmla="*/ 6858001 h 6858001"/>
              <a:gd name="connsiteX6" fmla="*/ 268927 w 4136529"/>
              <a:gd name="connsiteY6" fmla="*/ 6858001 h 6858001"/>
              <a:gd name="connsiteX7" fmla="*/ 0 w 413652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529" h="6858001">
                <a:moveTo>
                  <a:pt x="0" y="0"/>
                </a:moveTo>
                <a:lnTo>
                  <a:pt x="268927" y="0"/>
                </a:lnTo>
                <a:lnTo>
                  <a:pt x="469900" y="0"/>
                </a:lnTo>
                <a:lnTo>
                  <a:pt x="4136529" y="0"/>
                </a:lnTo>
                <a:lnTo>
                  <a:pt x="2678809" y="6858001"/>
                </a:lnTo>
                <a:lnTo>
                  <a:pt x="469900" y="6858001"/>
                </a:lnTo>
                <a:lnTo>
                  <a:pt x="268927" y="6858001"/>
                </a:lnTo>
                <a:lnTo>
                  <a:pt x="0" y="685800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8" y="286383"/>
            <a:ext cx="3033073" cy="2012859"/>
          </a:xfrm>
          <a:prstGeom prst="rect">
            <a:avLst/>
          </a:prstGeom>
        </p:spPr>
        <p:txBody>
          <a:bodyPr>
            <a:spAutoFit/>
          </a:bodyPr>
          <a:lstStyle>
            <a:lvl1pPr algn="l">
              <a:defRPr sz="4399">
                <a:solidFill>
                  <a:schemeClr val="bg1"/>
                </a:solidFill>
              </a:defRPr>
            </a:lvl1pPr>
          </a:lstStyle>
          <a:p>
            <a:r>
              <a:rPr lang="en-US" dirty="0"/>
              <a:t>Click to edit Master title style</a:t>
            </a:r>
          </a:p>
        </p:txBody>
      </p:sp>
      <p:sp>
        <p:nvSpPr>
          <p:cNvPr id="12"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3" name="Content Placeholder 2"/>
          <p:cNvSpPr>
            <a:spLocks noGrp="1"/>
          </p:cNvSpPr>
          <p:nvPr>
            <p:ph sz="quarter" idx="16"/>
          </p:nvPr>
        </p:nvSpPr>
        <p:spPr>
          <a:xfrm>
            <a:off x="4136528" y="742950"/>
            <a:ext cx="7785597" cy="5372100"/>
          </a:xfrm>
        </p:spPr>
        <p:txBody>
          <a:bodyPr/>
          <a:lstStyle>
            <a:lvl1pPr marL="0" indent="0">
              <a:spcBef>
                <a:spcPts val="1200"/>
              </a:spcBef>
              <a:buNone/>
              <a:defRPr sz="3199"/>
            </a:lvl1pPr>
            <a:lvl2pPr marL="0" indent="0">
              <a:spcBef>
                <a:spcPts val="1200"/>
              </a:spcBef>
              <a:buNone/>
              <a:defRPr sz="1999"/>
            </a:lvl2pPr>
            <a:lvl3pPr marL="560073" indent="0">
              <a:buNone/>
              <a:defRPr sz="1799"/>
            </a:lvl3pPr>
          </a:lstStyle>
          <a:p>
            <a:pPr lvl="0"/>
            <a:r>
              <a:rPr lang="en-US" dirty="0"/>
              <a:t>Click to edit Master text styles</a:t>
            </a:r>
          </a:p>
          <a:p>
            <a:pPr lvl="1"/>
            <a:r>
              <a:rPr lang="en-US" dirty="0"/>
              <a:t>Second level</a:t>
            </a:r>
          </a:p>
        </p:txBody>
      </p:sp>
    </p:spTree>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and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
        <p:nvSpPr>
          <p:cNvPr id="1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13" name="Content Placeholder 2"/>
          <p:cNvSpPr>
            <a:spLocks noGrp="1"/>
          </p:cNvSpPr>
          <p:nvPr>
            <p:ph sz="quarter" idx="16"/>
          </p:nvPr>
        </p:nvSpPr>
        <p:spPr>
          <a:xfrm>
            <a:off x="3047516" y="742950"/>
            <a:ext cx="8874610" cy="5372100"/>
          </a:xfrm>
        </p:spPr>
        <p:txBody>
          <a:bodyPr/>
          <a:lstStyle>
            <a:lvl1pPr marL="0" indent="0">
              <a:spcBef>
                <a:spcPts val="1200"/>
              </a:spcBef>
              <a:buNone/>
              <a:defRPr sz="2799"/>
            </a:lvl1pPr>
            <a:lvl2pPr marL="0" indent="0">
              <a:spcBef>
                <a:spcPts val="1200"/>
              </a:spcBef>
              <a:defRPr lang="en-US" sz="1999" kern="1200" dirty="0" smtClean="0">
                <a:solidFill>
                  <a:schemeClr val="tx2"/>
                </a:solidFill>
                <a:latin typeface="+mn-lt"/>
                <a:ea typeface="ＭＳ Ｐゴシック" charset="0"/>
                <a:cs typeface="+mn-cs"/>
              </a:defRPr>
            </a:lvl2pPr>
            <a:lvl3pPr>
              <a:defRPr sz="1799"/>
            </a:lvl3pPr>
          </a:lstStyle>
          <a:p>
            <a:pPr lvl="0"/>
            <a:r>
              <a:rPr lang="en-US" dirty="0"/>
              <a:t>Click to edit Master text styles</a:t>
            </a:r>
          </a:p>
          <a:p>
            <a:pPr lvl="1"/>
            <a:r>
              <a:rPr lang="en-US" dirty="0"/>
              <a:t>Second level</a:t>
            </a:r>
          </a:p>
        </p:txBody>
      </p:sp>
    </p:spTree>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mall Title and 2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
        <p:nvSpPr>
          <p:cNvPr id="1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13" name="Content Placeholder 2"/>
          <p:cNvSpPr>
            <a:spLocks noGrp="1"/>
          </p:cNvSpPr>
          <p:nvPr>
            <p:ph sz="quarter" idx="16"/>
          </p:nvPr>
        </p:nvSpPr>
        <p:spPr>
          <a:xfrm>
            <a:off x="3047516" y="742950"/>
            <a:ext cx="4351704" cy="5372100"/>
          </a:xfrm>
        </p:spPr>
        <p:txBody>
          <a:bodyPr/>
          <a:lstStyle>
            <a:lvl1pPr marL="0" indent="0">
              <a:spcBef>
                <a:spcPts val="1200"/>
              </a:spcBef>
              <a:buNone/>
              <a:defRPr sz="2799"/>
            </a:lvl1pPr>
            <a:lvl2pPr>
              <a:spcBef>
                <a:spcPts val="1200"/>
              </a:spcBef>
              <a:defRPr sz="1999"/>
            </a:lvl2pPr>
            <a:lvl3pPr>
              <a:defRPr sz="1799"/>
            </a:lvl3pPr>
          </a:lstStyle>
          <a:p>
            <a:pPr lvl="0"/>
            <a:r>
              <a:rPr lang="en-US" dirty="0"/>
              <a:t>Click to edit Master text styles</a:t>
            </a:r>
          </a:p>
          <a:p>
            <a:pPr lvl="1"/>
            <a:r>
              <a:rPr lang="en-US" dirty="0"/>
              <a:t>Second level</a:t>
            </a:r>
          </a:p>
        </p:txBody>
      </p:sp>
      <p:sp>
        <p:nvSpPr>
          <p:cNvPr id="14" name="Content Placeholder 2"/>
          <p:cNvSpPr>
            <a:spLocks noGrp="1"/>
          </p:cNvSpPr>
          <p:nvPr>
            <p:ph sz="quarter" idx="17"/>
          </p:nvPr>
        </p:nvSpPr>
        <p:spPr>
          <a:xfrm>
            <a:off x="7571058" y="742950"/>
            <a:ext cx="4351704" cy="5372100"/>
          </a:xfrm>
        </p:spPr>
        <p:txBody>
          <a:bodyPr/>
          <a:lstStyle>
            <a:lvl1pPr marL="0" indent="0">
              <a:spcBef>
                <a:spcPts val="1200"/>
              </a:spcBef>
              <a:buNone/>
              <a:defRPr sz="2799"/>
            </a:lvl1pPr>
            <a:lvl2pPr>
              <a:spcBef>
                <a:spcPts val="1200"/>
              </a:spcBef>
              <a:defRPr sz="1999"/>
            </a:lvl2pPr>
            <a:lvl3pPr>
              <a:defRPr sz="1799"/>
            </a:lvl3pPr>
          </a:lstStyle>
          <a:p>
            <a:pPr lvl="0"/>
            <a:r>
              <a:rPr lang="en-US" dirty="0"/>
              <a:t>Click to edit Master text styles</a:t>
            </a:r>
          </a:p>
          <a:p>
            <a:pPr lvl="1"/>
            <a:r>
              <a:rPr lang="en-US" dirty="0"/>
              <a:t>Second level</a:t>
            </a:r>
          </a:p>
        </p:txBody>
      </p:sp>
    </p:spTree>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Small Title and 2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3833"/>
          <a:stretch/>
        </p:blipFill>
        <p:spPr>
          <a:xfrm>
            <a:off x="1494971" y="2"/>
            <a:ext cx="10697029" cy="6858001"/>
          </a:xfrm>
          <a:prstGeom prst="rect">
            <a:avLst/>
          </a:prstGeom>
        </p:spPr>
      </p:pic>
      <p:sp>
        <p:nvSpPr>
          <p:cNvPr id="12" name="Rectangle 11"/>
          <p:cNvSpPr/>
          <p:nvPr userDrawn="1"/>
        </p:nvSpPr>
        <p:spPr bwMode="auto">
          <a:xfrm>
            <a:off x="3048" y="0"/>
            <a:ext cx="12188952" cy="6858001"/>
          </a:xfrm>
          <a:prstGeom prst="rect">
            <a:avLst/>
          </a:prstGeom>
          <a:solidFill>
            <a:schemeClr val="tx2">
              <a:lumMod val="50000"/>
              <a:alpha val="74902"/>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Tree>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and Content with Label">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6" name="Rectangle 5"/>
          <p:cNvSpPr/>
          <p:nvPr userDrawn="1"/>
        </p:nvSpPr>
        <p:spPr>
          <a:xfrm>
            <a:off x="1" y="5712984"/>
            <a:ext cx="1905001" cy="625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6" tIns="45708" rIns="91416" bIns="45708" rtlCol="0" anchor="t" anchorCtr="0">
            <a:noAutofit/>
          </a:bodyPr>
          <a:lstStyle/>
          <a:p>
            <a:pPr algn="ctr" defTabSz="914126">
              <a:defRPr/>
            </a:pPr>
            <a:endParaRPr lang="en-US" sz="1799" dirty="0" err="1">
              <a:ln>
                <a:solidFill>
                  <a:srgbClr val="FFFFFF">
                    <a:alpha val="0"/>
                  </a:srgbClr>
                </a:solidFill>
              </a:ln>
              <a:solidFill>
                <a:srgbClr val="FFFFFF"/>
              </a:solidFill>
            </a:endParaRPr>
          </a:p>
        </p:txBody>
      </p:sp>
      <p:sp>
        <p:nvSpPr>
          <p:cNvPr id="2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25" name="Text Placeholder 5"/>
          <p:cNvSpPr>
            <a:spLocks noGrp="1"/>
          </p:cNvSpPr>
          <p:nvPr>
            <p:ph type="body" sz="quarter" idx="13"/>
          </p:nvPr>
        </p:nvSpPr>
        <p:spPr>
          <a:xfrm>
            <a:off x="95668" y="5803737"/>
            <a:ext cx="1695034" cy="444665"/>
          </a:xfrm>
          <a:prstGeom prst="rect">
            <a:avLst/>
          </a:prstGeom>
        </p:spPr>
        <p:txBody>
          <a:bodyPr lIns="91440" tIns="91440" rIns="91440" bIns="91440" anchor="ctr" anchorCtr="0"/>
          <a:lstStyle>
            <a:lvl1pPr marL="0" indent="0">
              <a:buNone/>
              <a:defRPr lang="en-US" sz="1600" kern="1200" spc="0" dirty="0">
                <a:ln w="3175">
                  <a:noFill/>
                </a:ln>
                <a:solidFill>
                  <a:srgbClr val="505050"/>
                </a:solidFill>
                <a:latin typeface="+mn-lt"/>
                <a:ea typeface="ＭＳ Ｐゴシック" charset="0"/>
                <a:cs typeface="Segoe UI" pitchFamily="34" charset="0"/>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a:t>
            </a:r>
          </a:p>
        </p:txBody>
      </p:sp>
      <p:sp>
        <p:nvSpPr>
          <p:cNvPr id="26"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
        <p:nvSpPr>
          <p:cNvPr id="27" name="Content Placeholder 2"/>
          <p:cNvSpPr>
            <a:spLocks noGrp="1"/>
          </p:cNvSpPr>
          <p:nvPr>
            <p:ph sz="quarter" idx="16"/>
          </p:nvPr>
        </p:nvSpPr>
        <p:spPr>
          <a:xfrm>
            <a:off x="3047516" y="742950"/>
            <a:ext cx="8874610" cy="5372100"/>
          </a:xfrm>
        </p:spPr>
        <p:txBody>
          <a:bodyPr/>
          <a:lstStyle>
            <a:lvl1pPr marL="0" indent="0">
              <a:spcBef>
                <a:spcPts val="1200"/>
              </a:spcBef>
              <a:buNone/>
              <a:defRPr sz="2799"/>
            </a:lvl1pPr>
            <a:lvl2pPr>
              <a:spcBef>
                <a:spcPts val="1200"/>
              </a:spcBef>
              <a:defRPr sz="1999"/>
            </a:lvl2pPr>
            <a:lvl3pPr>
              <a:defRPr sz="1799"/>
            </a:lvl3pPr>
          </a:lstStyle>
          <a:p>
            <a:pPr lvl="0"/>
            <a:r>
              <a:rPr lang="en-US" dirty="0"/>
              <a:t>Click to edit Master text styles</a:t>
            </a:r>
          </a:p>
          <a:p>
            <a:pPr lvl="1"/>
            <a:r>
              <a:rPr lang="en-US" dirty="0"/>
              <a:t>Second level</a:t>
            </a:r>
          </a:p>
        </p:txBody>
      </p:sp>
    </p:spTree>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0" name="Freeform 9"/>
          <p:cNvSpPr>
            <a:spLocks/>
          </p:cNvSpPr>
          <p:nvPr userDrawn="1"/>
        </p:nvSpPr>
        <p:spPr bwMode="auto">
          <a:xfrm rot="10800000" flipH="1" flipV="1">
            <a:off x="9144484"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6" name="Text Placeholder 5"/>
          <p:cNvSpPr>
            <a:spLocks noGrp="1"/>
          </p:cNvSpPr>
          <p:nvPr>
            <p:ph type="body" sz="quarter" idx="13"/>
          </p:nvPr>
        </p:nvSpPr>
        <p:spPr>
          <a:xfrm>
            <a:off x="269241" y="1022327"/>
            <a:ext cx="9369016" cy="563458"/>
          </a:xfrm>
          <a:prstGeom prst="rect">
            <a:avLst/>
          </a:prstGeom>
        </p:spPr>
        <p:txBody>
          <a:bodyPr lIns="192024"/>
          <a:lstStyle>
            <a:lvl1pPr marL="0" indent="0">
              <a:buNone/>
              <a:defRPr lang="en-US" sz="2799"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8" y="286381"/>
            <a:ext cx="10094273" cy="774046"/>
          </a:xfrm>
          <a:prstGeom prst="rect">
            <a:avLst/>
          </a:prstGeom>
        </p:spPr>
        <p:txBody>
          <a:bodyPr/>
          <a:lstStyle>
            <a:lvl1pPr algn="l">
              <a:defRPr sz="4399">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8" name="Freeform 7"/>
          <p:cNvSpPr/>
          <p:nvPr userDrawn="1"/>
        </p:nvSpPr>
        <p:spPr bwMode="auto">
          <a:xfrm rot="10800000">
            <a:off x="8055471" y="2"/>
            <a:ext cx="4136529" cy="6858001"/>
          </a:xfrm>
          <a:custGeom>
            <a:avLst/>
            <a:gdLst>
              <a:gd name="connsiteX0" fmla="*/ 0 w 4136529"/>
              <a:gd name="connsiteY0" fmla="*/ 0 h 6858001"/>
              <a:gd name="connsiteX1" fmla="*/ 268927 w 4136529"/>
              <a:gd name="connsiteY1" fmla="*/ 0 h 6858001"/>
              <a:gd name="connsiteX2" fmla="*/ 469900 w 4136529"/>
              <a:gd name="connsiteY2" fmla="*/ 0 h 6858001"/>
              <a:gd name="connsiteX3" fmla="*/ 4136529 w 4136529"/>
              <a:gd name="connsiteY3" fmla="*/ 0 h 6858001"/>
              <a:gd name="connsiteX4" fmla="*/ 2678809 w 4136529"/>
              <a:gd name="connsiteY4" fmla="*/ 6858001 h 6858001"/>
              <a:gd name="connsiteX5" fmla="*/ 469900 w 4136529"/>
              <a:gd name="connsiteY5" fmla="*/ 6858001 h 6858001"/>
              <a:gd name="connsiteX6" fmla="*/ 268927 w 4136529"/>
              <a:gd name="connsiteY6" fmla="*/ 6858001 h 6858001"/>
              <a:gd name="connsiteX7" fmla="*/ 0 w 413652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529" h="6858001">
                <a:moveTo>
                  <a:pt x="0" y="0"/>
                </a:moveTo>
                <a:lnTo>
                  <a:pt x="268927" y="0"/>
                </a:lnTo>
                <a:lnTo>
                  <a:pt x="469900" y="0"/>
                </a:lnTo>
                <a:lnTo>
                  <a:pt x="4136529" y="0"/>
                </a:lnTo>
                <a:lnTo>
                  <a:pt x="2678809" y="6858001"/>
                </a:lnTo>
                <a:lnTo>
                  <a:pt x="469900" y="6858001"/>
                </a:lnTo>
                <a:lnTo>
                  <a:pt x="268927" y="6858001"/>
                </a:lnTo>
                <a:lnTo>
                  <a:pt x="0" y="685800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6" name="Text Placeholder 5"/>
          <p:cNvSpPr>
            <a:spLocks noGrp="1"/>
          </p:cNvSpPr>
          <p:nvPr>
            <p:ph type="body" sz="quarter" idx="13"/>
          </p:nvPr>
        </p:nvSpPr>
        <p:spPr>
          <a:xfrm>
            <a:off x="269241" y="1022327"/>
            <a:ext cx="9369016" cy="563458"/>
          </a:xfrm>
          <a:prstGeom prst="rect">
            <a:avLst/>
          </a:prstGeom>
        </p:spPr>
        <p:txBody>
          <a:bodyPr lIns="192024"/>
          <a:lstStyle>
            <a:lvl1pPr marL="0" indent="0">
              <a:buNone/>
              <a:defRPr lang="en-US" sz="2799"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8" y="286381"/>
            <a:ext cx="10094273" cy="774046"/>
          </a:xfrm>
          <a:prstGeom prst="rect">
            <a:avLst/>
          </a:prstGeom>
        </p:spPr>
        <p:txBody>
          <a:bodyPr/>
          <a:lstStyle>
            <a:lvl1pPr algn="l">
              <a:defRPr sz="4399">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0651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Color w/Photo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9525" y="-3"/>
            <a:ext cx="6076495" cy="6864422"/>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 name="connsiteX0" fmla="*/ 5476196 w 5476196"/>
              <a:gd name="connsiteY0" fmla="*/ 6858002 h 6858002"/>
              <a:gd name="connsiteX1" fmla="*/ 0 w 5476196"/>
              <a:gd name="connsiteY1" fmla="*/ 6858002 h 6858002"/>
              <a:gd name="connsiteX2" fmla="*/ 1328759 w 5476196"/>
              <a:gd name="connsiteY2" fmla="*/ 662007 h 6858002"/>
              <a:gd name="connsiteX3" fmla="*/ 5476196 w 5476196"/>
              <a:gd name="connsiteY3" fmla="*/ 0 h 6858002"/>
              <a:gd name="connsiteX4" fmla="*/ 5476196 w 5476196"/>
              <a:gd name="connsiteY4" fmla="*/ 6858002 h 6858002"/>
              <a:gd name="connsiteX0" fmla="*/ 5476196 w 5484793"/>
              <a:gd name="connsiteY0" fmla="*/ 6195995 h 6195995"/>
              <a:gd name="connsiteX1" fmla="*/ 0 w 5484793"/>
              <a:gd name="connsiteY1" fmla="*/ 6195995 h 6195995"/>
              <a:gd name="connsiteX2" fmla="*/ 1328759 w 5484793"/>
              <a:gd name="connsiteY2" fmla="*/ 0 h 6195995"/>
              <a:gd name="connsiteX3" fmla="*/ 5484793 w 5484793"/>
              <a:gd name="connsiteY3" fmla="*/ 0 h 6195995"/>
              <a:gd name="connsiteX4" fmla="*/ 5476196 w 5484793"/>
              <a:gd name="connsiteY4" fmla="*/ 6195995 h 6195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793" h="6195995">
                <a:moveTo>
                  <a:pt x="5476196" y="6195995"/>
                </a:moveTo>
                <a:lnTo>
                  <a:pt x="0" y="6195995"/>
                </a:lnTo>
                <a:lnTo>
                  <a:pt x="1328759" y="0"/>
                </a:lnTo>
                <a:lnTo>
                  <a:pt x="5484793" y="0"/>
                </a:lnTo>
                <a:cubicBezTo>
                  <a:pt x="5481927" y="2065332"/>
                  <a:pt x="5479062" y="4130663"/>
                  <a:pt x="5476196" y="6195995"/>
                </a:cubicBezTo>
                <a:close/>
              </a:path>
            </a:pathLst>
          </a:custGeom>
          <a:solidFill>
            <a:schemeClr val="accent1">
              <a:alpha val="90000"/>
            </a:schemeClr>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20" name="Freeform 19"/>
          <p:cNvSpPr/>
          <p:nvPr userDrawn="1"/>
        </p:nvSpPr>
        <p:spPr bwMode="auto">
          <a:xfrm>
            <a:off x="4604868"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26"/>
            <a:fld id="{6052FC3A-E1BD-E54F-9A48-71EBDEF00552}" type="slidenum">
              <a:rPr lang="en-US" smtClean="0"/>
              <a:pPr defTabSz="914126"/>
              <a:t>‹#›</a:t>
            </a:fld>
            <a:endParaRPr lang="en-US"/>
          </a:p>
        </p:txBody>
      </p:sp>
      <p:sp>
        <p:nvSpPr>
          <p:cNvPr id="26"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accent1"/>
                </a:solidFill>
              </a:defRPr>
            </a:lvl1pPr>
            <a:lvl2pPr>
              <a:spcBef>
                <a:spcPts val="1200"/>
              </a:spcBef>
              <a:defRPr sz="1799"/>
            </a:lvl2pPr>
            <a:lvl3pPr>
              <a:defRPr sz="1799"/>
            </a:lvl3pPr>
          </a:lstStyle>
          <a:p>
            <a:pPr lvl="0"/>
            <a:r>
              <a:rPr lang="en-US" dirty="0"/>
              <a:t>Click to edit Master text styles</a:t>
            </a:r>
          </a:p>
          <a:p>
            <a:pPr lvl="1"/>
            <a:r>
              <a:rPr lang="en-US" dirty="0"/>
              <a:t>Second level</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1-Color w/Photo Block Title on Lef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2" r="44076"/>
          <a:stretch/>
        </p:blipFill>
        <p:spPr>
          <a:xfrm>
            <a:off x="6438900" y="0"/>
            <a:ext cx="5753100" cy="6858285"/>
          </a:xfrm>
          <a:prstGeom prst="rect">
            <a:avLst/>
          </a:prstGeom>
        </p:spPr>
      </p:pic>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30" name="Freeform 29"/>
          <p:cNvSpPr/>
          <p:nvPr userDrawn="1"/>
        </p:nvSpPr>
        <p:spPr bwMode="auto">
          <a:xfrm rot="10800000">
            <a:off x="0"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1-Color w/Photo Block Title on Left">
    <p:spTree>
      <p:nvGrpSpPr>
        <p:cNvPr id="1" name=""/>
        <p:cNvGrpSpPr/>
        <p:nvPr/>
      </p:nvGrpSpPr>
      <p:grpSpPr>
        <a:xfrm>
          <a:off x="0" y="0"/>
          <a:ext cx="0" cy="0"/>
          <a:chOff x="0" y="0"/>
          <a:chExt cx="0" cy="0"/>
        </a:xfrm>
      </p:grpSpPr>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30" name="Freeform 29"/>
          <p:cNvSpPr/>
          <p:nvPr userDrawn="1"/>
        </p:nvSpPr>
        <p:spPr bwMode="auto">
          <a:xfrm rot="10800000">
            <a:off x="0"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0" y="-2"/>
            <a:ext cx="5476196" cy="6858002"/>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Lst>
            <a:ahLst/>
            <a:cxnLst>
              <a:cxn ang="0">
                <a:pos x="connsiteX0" y="connsiteY0"/>
              </a:cxn>
              <a:cxn ang="0">
                <a:pos x="connsiteX1" y="connsiteY1"/>
              </a:cxn>
              <a:cxn ang="0">
                <a:pos x="connsiteX2" y="connsiteY2"/>
              </a:cxn>
              <a:cxn ang="0">
                <a:pos x="connsiteX3" y="connsiteY3"/>
              </a:cxn>
            </a:cxnLst>
            <a:rect l="l" t="t" r="r" b="b"/>
            <a:pathLst>
              <a:path w="5476196" h="6858002">
                <a:moveTo>
                  <a:pt x="5476196" y="6858002"/>
                </a:moveTo>
                <a:lnTo>
                  <a:pt x="0" y="6858002"/>
                </a:lnTo>
                <a:lnTo>
                  <a:pt x="1457721" y="0"/>
                </a:lnTo>
                <a:lnTo>
                  <a:pt x="547619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26"/>
            <a:fld id="{6052FC3A-E1BD-E54F-9A48-71EBDEF00552}" type="slidenum">
              <a:rPr lang="en-US" smtClean="0"/>
              <a:pPr defTabSz="914126"/>
              <a:t>‹#›</a:t>
            </a:fld>
            <a:endParaRPr lang="en-US"/>
          </a:p>
        </p:txBody>
      </p:sp>
      <p:sp>
        <p:nvSpPr>
          <p:cNvPr id="10"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accent1"/>
                </a:solidFill>
              </a:defRPr>
            </a:lvl1pPr>
            <a:lvl2pPr>
              <a:spcBef>
                <a:spcPts val="1200"/>
              </a:spcBef>
              <a:defRPr sz="1799"/>
            </a:lvl2pPr>
            <a:lvl3pPr>
              <a:defRPr sz="1799"/>
            </a:lvl3pPr>
          </a:lstStyle>
          <a:p>
            <a:pPr lvl="0"/>
            <a:r>
              <a:rPr lang="en-US" dirty="0"/>
              <a:t>Click to edit Master text styles</a:t>
            </a:r>
          </a:p>
          <a:p>
            <a:pPr lvl="1"/>
            <a:r>
              <a:rPr lang="en-US" dirty="0"/>
              <a:t>Second level</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lor Block Content on Right">
    <p:spTree>
      <p:nvGrpSpPr>
        <p:cNvPr id="1" name=""/>
        <p:cNvGrpSpPr/>
        <p:nvPr/>
      </p:nvGrpSpPr>
      <p:grpSpPr>
        <a:xfrm>
          <a:off x="0" y="0"/>
          <a:ext cx="0" cy="0"/>
          <a:chOff x="0" y="0"/>
          <a:chExt cx="0" cy="0"/>
        </a:xfrm>
      </p:grpSpPr>
      <p:sp>
        <p:nvSpPr>
          <p:cNvPr id="21" name="Freeform 20"/>
          <p:cNvSpPr/>
          <p:nvPr userDrawn="1"/>
        </p:nvSpPr>
        <p:spPr bwMode="auto">
          <a:xfrm>
            <a:off x="4009782"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7" name="Title 2"/>
          <p:cNvSpPr>
            <a:spLocks noGrp="1"/>
          </p:cNvSpPr>
          <p:nvPr>
            <p:ph type="title"/>
          </p:nvPr>
        </p:nvSpPr>
        <p:spPr>
          <a:xfrm>
            <a:off x="472129" y="1108673"/>
            <a:ext cx="4432965" cy="927940"/>
          </a:xfrm>
          <a:prstGeom prst="rect">
            <a:avLst/>
          </a:prstGeom>
        </p:spPr>
        <p:txBody>
          <a:bodyPr/>
          <a:lstStyle>
            <a:lvl1pPr algn="l">
              <a:defRPr sz="4399" spc="0">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dirty="0"/>
              <a:t>Click to edit Master text styles</a:t>
            </a:r>
          </a:p>
          <a:p>
            <a:pPr lvl="1"/>
            <a:r>
              <a:rPr lang="en-US" dirty="0"/>
              <a:t>Second level</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Color Block Content on Right">
    <p:spTree>
      <p:nvGrpSpPr>
        <p:cNvPr id="1" name=""/>
        <p:cNvGrpSpPr/>
        <p:nvPr/>
      </p:nvGrpSpPr>
      <p:grpSpPr>
        <a:xfrm>
          <a:off x="0" y="0"/>
          <a:ext cx="0" cy="0"/>
          <a:chOff x="0" y="0"/>
          <a:chExt cx="0" cy="0"/>
        </a:xfrm>
      </p:grpSpPr>
      <p:sp>
        <p:nvSpPr>
          <p:cNvPr id="21" name="Freeform 20"/>
          <p:cNvSpPr/>
          <p:nvPr userDrawn="1"/>
        </p:nvSpPr>
        <p:spPr bwMode="auto">
          <a:xfrm>
            <a:off x="4009782"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dirty="0"/>
              <a:t>Click to edit Master text styles</a:t>
            </a:r>
          </a:p>
          <a:p>
            <a:pPr lvl="1"/>
            <a:r>
              <a:rPr lang="en-US" dirty="0"/>
              <a:t>Second level</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Color Block Content on Righ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56058"/>
          <a:stretch/>
        </p:blipFill>
        <p:spPr>
          <a:xfrm>
            <a:off x="0" y="-1"/>
            <a:ext cx="4520309" cy="6858000"/>
          </a:xfrm>
          <a:prstGeom prst="rect">
            <a:avLst/>
          </a:prstGeom>
        </p:spPr>
      </p:pic>
      <p:sp>
        <p:nvSpPr>
          <p:cNvPr id="17" name="Freeform 16"/>
          <p:cNvSpPr/>
          <p:nvPr userDrawn="1"/>
        </p:nvSpPr>
        <p:spPr bwMode="auto">
          <a:xfrm>
            <a:off x="2021605" y="-1"/>
            <a:ext cx="11182350" cy="6908103"/>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72147 w 8182218"/>
              <a:gd name="connsiteY4" fmla="*/ 4672552 h 6858002"/>
              <a:gd name="connsiteX5" fmla="*/ 5476196 w 8182218"/>
              <a:gd name="connsiteY5" fmla="*/ 6858002 h 6858002"/>
              <a:gd name="connsiteX6" fmla="*/ 4044813 w 8182218"/>
              <a:gd name="connsiteY6" fmla="*/ 6858002 h 6858002"/>
              <a:gd name="connsiteX7" fmla="*/ 0 w 8182218"/>
              <a:gd name="connsiteY7" fmla="*/ 6858002 h 6858002"/>
              <a:gd name="connsiteX8" fmla="*/ 1457721 w 8182218"/>
              <a:gd name="connsiteY8" fmla="*/ 0 h 6858002"/>
              <a:gd name="connsiteX0" fmla="*/ 1024660 w 7749157"/>
              <a:gd name="connsiteY0" fmla="*/ 0 h 6858002"/>
              <a:gd name="connsiteX1" fmla="*/ 3611752 w 7749157"/>
              <a:gd name="connsiteY1" fmla="*/ 0 h 6858002"/>
              <a:gd name="connsiteX2" fmla="*/ 5043135 w 7749157"/>
              <a:gd name="connsiteY2" fmla="*/ 0 h 6858002"/>
              <a:gd name="connsiteX3" fmla="*/ 7749157 w 7749157"/>
              <a:gd name="connsiteY3" fmla="*/ 0 h 6858002"/>
              <a:gd name="connsiteX4" fmla="*/ 7739086 w 7749157"/>
              <a:gd name="connsiteY4" fmla="*/ 4672552 h 6858002"/>
              <a:gd name="connsiteX5" fmla="*/ 5043135 w 7749157"/>
              <a:gd name="connsiteY5" fmla="*/ 6858002 h 6858002"/>
              <a:gd name="connsiteX6" fmla="*/ 3611752 w 7749157"/>
              <a:gd name="connsiteY6" fmla="*/ 6858002 h 6858002"/>
              <a:gd name="connsiteX7" fmla="*/ 0 w 7749157"/>
              <a:gd name="connsiteY7" fmla="*/ 4773264 h 6858002"/>
              <a:gd name="connsiteX8" fmla="*/ 1024660 w 7749157"/>
              <a:gd name="connsiteY8" fmla="*/ 0 h 6858002"/>
              <a:gd name="connsiteX0" fmla="*/ 1024660 w 7749157"/>
              <a:gd name="connsiteY0" fmla="*/ 0 h 6858002"/>
              <a:gd name="connsiteX1" fmla="*/ 3611752 w 7749157"/>
              <a:gd name="connsiteY1" fmla="*/ 0 h 6858002"/>
              <a:gd name="connsiteX2" fmla="*/ 5043135 w 7749157"/>
              <a:gd name="connsiteY2" fmla="*/ 0 h 6858002"/>
              <a:gd name="connsiteX3" fmla="*/ 7749157 w 7749157"/>
              <a:gd name="connsiteY3" fmla="*/ 0 h 6858002"/>
              <a:gd name="connsiteX4" fmla="*/ 7739086 w 7749157"/>
              <a:gd name="connsiteY4" fmla="*/ 4672552 h 6858002"/>
              <a:gd name="connsiteX5" fmla="*/ 5043135 w 7749157"/>
              <a:gd name="connsiteY5" fmla="*/ 6858002 h 6858002"/>
              <a:gd name="connsiteX6" fmla="*/ 0 w 7749157"/>
              <a:gd name="connsiteY6" fmla="*/ 4773264 h 6858002"/>
              <a:gd name="connsiteX7" fmla="*/ 1024660 w 7749157"/>
              <a:gd name="connsiteY7" fmla="*/ 0 h 6858002"/>
              <a:gd name="connsiteX0" fmla="*/ 1024660 w 7749157"/>
              <a:gd name="connsiteY0" fmla="*/ 0 h 4773264"/>
              <a:gd name="connsiteX1" fmla="*/ 3611752 w 7749157"/>
              <a:gd name="connsiteY1" fmla="*/ 0 h 4773264"/>
              <a:gd name="connsiteX2" fmla="*/ 5043135 w 7749157"/>
              <a:gd name="connsiteY2" fmla="*/ 0 h 4773264"/>
              <a:gd name="connsiteX3" fmla="*/ 7749157 w 7749157"/>
              <a:gd name="connsiteY3" fmla="*/ 0 h 4773264"/>
              <a:gd name="connsiteX4" fmla="*/ 7739086 w 7749157"/>
              <a:gd name="connsiteY4" fmla="*/ 4672552 h 4773264"/>
              <a:gd name="connsiteX5" fmla="*/ 0 w 7749157"/>
              <a:gd name="connsiteY5" fmla="*/ 4773264 h 4773264"/>
              <a:gd name="connsiteX6" fmla="*/ 1024660 w 7749157"/>
              <a:gd name="connsiteY6" fmla="*/ 0 h 4773264"/>
              <a:gd name="connsiteX0" fmla="*/ 1024660 w 7759228"/>
              <a:gd name="connsiteY0" fmla="*/ 0 h 4773264"/>
              <a:gd name="connsiteX1" fmla="*/ 3611752 w 7759228"/>
              <a:gd name="connsiteY1" fmla="*/ 0 h 4773264"/>
              <a:gd name="connsiteX2" fmla="*/ 5043135 w 7759228"/>
              <a:gd name="connsiteY2" fmla="*/ 0 h 4773264"/>
              <a:gd name="connsiteX3" fmla="*/ 7749157 w 7759228"/>
              <a:gd name="connsiteY3" fmla="*/ 0 h 4773264"/>
              <a:gd name="connsiteX4" fmla="*/ 7759228 w 7759228"/>
              <a:gd name="connsiteY4" fmla="*/ 4753121 h 4773264"/>
              <a:gd name="connsiteX5" fmla="*/ 0 w 7759228"/>
              <a:gd name="connsiteY5" fmla="*/ 4773264 h 4773264"/>
              <a:gd name="connsiteX6" fmla="*/ 1024660 w 7759228"/>
              <a:gd name="connsiteY6" fmla="*/ 0 h 4773264"/>
              <a:gd name="connsiteX0" fmla="*/ 1024660 w 7759228"/>
              <a:gd name="connsiteY0" fmla="*/ 0 h 4793406"/>
              <a:gd name="connsiteX1" fmla="*/ 3611752 w 7759228"/>
              <a:gd name="connsiteY1" fmla="*/ 0 h 4793406"/>
              <a:gd name="connsiteX2" fmla="*/ 5043135 w 7759228"/>
              <a:gd name="connsiteY2" fmla="*/ 0 h 4793406"/>
              <a:gd name="connsiteX3" fmla="*/ 7749157 w 7759228"/>
              <a:gd name="connsiteY3" fmla="*/ 0 h 4793406"/>
              <a:gd name="connsiteX4" fmla="*/ 7759228 w 7759228"/>
              <a:gd name="connsiteY4" fmla="*/ 4793406 h 4793406"/>
              <a:gd name="connsiteX5" fmla="*/ 0 w 7759228"/>
              <a:gd name="connsiteY5" fmla="*/ 4773264 h 4793406"/>
              <a:gd name="connsiteX6" fmla="*/ 1024660 w 7759228"/>
              <a:gd name="connsiteY6" fmla="*/ 0 h 479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9228" h="4793406">
                <a:moveTo>
                  <a:pt x="1024660" y="0"/>
                </a:moveTo>
                <a:lnTo>
                  <a:pt x="3611752" y="0"/>
                </a:lnTo>
                <a:lnTo>
                  <a:pt x="5043135" y="0"/>
                </a:lnTo>
                <a:lnTo>
                  <a:pt x="7749157" y="0"/>
                </a:lnTo>
                <a:lnTo>
                  <a:pt x="7759228" y="4793406"/>
                </a:lnTo>
                <a:lnTo>
                  <a:pt x="0" y="4773264"/>
                </a:lnTo>
                <a:lnTo>
                  <a:pt x="102466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dirty="0"/>
              <a:t>Click to edit Master text styles</a:t>
            </a:r>
          </a:p>
          <a:p>
            <a:pPr lvl="1"/>
            <a:r>
              <a:rPr lang="en-US" dirty="0"/>
              <a:t>Second level</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25" name="Group 24"/>
          <p:cNvGrpSpPr/>
          <p:nvPr userDrawn="1"/>
        </p:nvGrpSpPr>
        <p:grpSpPr>
          <a:xfrm>
            <a:off x="510119" y="6385630"/>
            <a:ext cx="1165130" cy="226840"/>
            <a:chOff x="382588" y="4784726"/>
            <a:chExt cx="896938" cy="174625"/>
          </a:xfrm>
          <a:solidFill>
            <a:srgbClr val="005586"/>
          </a:solidFill>
        </p:grpSpPr>
        <p:sp>
          <p:nvSpPr>
            <p:cNvPr id="26"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27"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28"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29"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30"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31"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32"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33"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grpSp>
      <p:sp>
        <p:nvSpPr>
          <p:cNvPr id="34" name="Slide Number Placeholder 5"/>
          <p:cNvSpPr txBox="1">
            <a:spLocks/>
          </p:cNvSpPr>
          <p:nvPr userDrawn="1"/>
        </p:nvSpPr>
        <p:spPr>
          <a:xfrm>
            <a:off x="11355169" y="6457948"/>
            <a:ext cx="340850"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811AAA-31B3-8347-9AC8-36DEEB43E775}" type="slidenum">
              <a:rPr lang="en-US" sz="900" smtClean="0">
                <a:solidFill>
                  <a:srgbClr val="282828"/>
                </a:solidFill>
                <a:latin typeface="Calibri"/>
                <a:cs typeface="Calibri"/>
              </a:rPr>
              <a:pPr/>
              <a:t>‹#›</a:t>
            </a:fld>
            <a:endParaRPr lang="en-US" sz="900" dirty="0">
              <a:solidFill>
                <a:srgbClr val="282828"/>
              </a:solidFill>
              <a:latin typeface="Calibri"/>
              <a:cs typeface="Calibri"/>
            </a:endParaRPr>
          </a:p>
        </p:txBody>
      </p:sp>
      <p:sp>
        <p:nvSpPr>
          <p:cNvPr id="35" name="Footer Placeholder 4"/>
          <p:cNvSpPr txBox="1">
            <a:spLocks/>
          </p:cNvSpPr>
          <p:nvPr userDrawn="1"/>
        </p:nvSpPr>
        <p:spPr>
          <a:xfrm>
            <a:off x="7494369" y="6457947"/>
            <a:ext cx="3860800" cy="201168"/>
          </a:xfrm>
          <a:prstGeom prst="rect">
            <a:avLst/>
          </a:prstGeom>
        </p:spPr>
        <p:txBody>
          <a:bodyPr vert="horz" lIns="0" tIns="0" rIns="0" bIns="0" rtlCol="0" anchor="ct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r>
              <a:rPr>
                <a:solidFill>
                  <a:srgbClr val="282828"/>
                </a:solidFill>
                <a:latin typeface="Calibri"/>
                <a:cs typeface="Calibri"/>
              </a:rPr>
              <a:t>© Cloudera, Inc. All rights reserved.</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4" name="Slide Number Placeholder 5"/>
          <p:cNvSpPr txBox="1">
            <a:spLocks/>
          </p:cNvSpPr>
          <p:nvPr userDrawn="1"/>
        </p:nvSpPr>
        <p:spPr>
          <a:xfrm>
            <a:off x="11355169" y="6457948"/>
            <a:ext cx="340850"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811AAA-31B3-8347-9AC8-36DEEB43E775}" type="slidenum">
              <a:rPr lang="en-US" sz="900" smtClean="0">
                <a:solidFill>
                  <a:srgbClr val="282828"/>
                </a:solidFill>
                <a:latin typeface="Calibri"/>
                <a:cs typeface="Calibri"/>
              </a:rPr>
              <a:pPr/>
              <a:t>‹#›</a:t>
            </a:fld>
            <a:endParaRPr lang="en-US" sz="900" dirty="0">
              <a:solidFill>
                <a:srgbClr val="282828"/>
              </a:solidFill>
              <a:latin typeface="Calibri"/>
              <a:cs typeface="Calibri"/>
            </a:endParaRPr>
          </a:p>
        </p:txBody>
      </p:sp>
      <p:sp>
        <p:nvSpPr>
          <p:cNvPr id="35" name="Footer Placeholder 4"/>
          <p:cNvSpPr txBox="1">
            <a:spLocks/>
          </p:cNvSpPr>
          <p:nvPr userDrawn="1"/>
        </p:nvSpPr>
        <p:spPr>
          <a:xfrm>
            <a:off x="7494369" y="6457947"/>
            <a:ext cx="3860800" cy="201168"/>
          </a:xfrm>
          <a:prstGeom prst="rect">
            <a:avLst/>
          </a:prstGeom>
        </p:spPr>
        <p:txBody>
          <a:bodyPr vert="horz" lIns="0" tIns="0" rIns="0" bIns="0" rtlCol="0" anchor="ct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r>
              <a:rPr>
                <a:solidFill>
                  <a:srgbClr val="282828"/>
                </a:solidFill>
                <a:latin typeface="Calibri"/>
                <a:cs typeface="Calibri"/>
              </a:rPr>
              <a:t>© Cloudera, Inc. All rights reserved.</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16227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1980887"/>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image" Target="../media/image5.png"/><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3.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theme" Target="../theme/theme4.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5231604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7"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91848346"/>
      </p:ext>
    </p:extLst>
  </p:cSld>
  <p:clrMap bg1="dk1" tx1="lt1" bg2="dk2" tx2="lt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E36A07-46FC-4E71-A304-E2131C14BD2E}" type="datetimeFigureOut">
              <a:rPr lang="en-US" smtClean="0"/>
              <a:t>11/22/2016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D3FCF2-A216-44BD-889C-147BFFB1151F}" type="slidenum">
              <a:rPr lang="en-US" smtClean="0"/>
              <a:t>‹#›</a:t>
            </a:fld>
            <a:endParaRPr lang="en-US"/>
          </a:p>
        </p:txBody>
      </p:sp>
    </p:spTree>
    <p:extLst>
      <p:ext uri="{BB962C8B-B14F-4D97-AF65-F5344CB8AC3E}">
        <p14:creationId xmlns:p14="http://schemas.microsoft.com/office/powerpoint/2010/main" val="3894858694"/>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39" y="1189179"/>
            <a:ext cx="11653523" cy="205148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231" fontAlgn="base">
              <a:spcBef>
                <a:spcPct val="0"/>
              </a:spcBef>
              <a:spcAft>
                <a:spcPct val="0"/>
              </a:spcAft>
            </a:pPr>
            <a:fld id="{83758903-653A-7442-ACA2-36E6579F0BEB}" type="slidenum">
              <a:rPr lang="en-US" smtClean="0">
                <a:ea typeface="ＭＳ Ｐゴシック" charset="0"/>
              </a:rPr>
              <a:pPr defTabSz="913231"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52142051"/>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Lst>
  <p:transition>
    <p:fade/>
  </p:transition>
  <p:hf hdr="0" dt="0"/>
  <p:txStyles>
    <p:titleStyle>
      <a:lvl1pPr algn="l" defTabSz="913231" rtl="0" eaLnBrk="0" fontAlgn="base" hangingPunct="0">
        <a:lnSpc>
          <a:spcPct val="90000"/>
        </a:lnSpc>
        <a:spcBef>
          <a:spcPct val="0"/>
        </a:spcBef>
        <a:spcAft>
          <a:spcPct val="0"/>
        </a:spcAft>
        <a:defRPr lang="en-US" sz="5398"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p:titleStyle>
    <p:bodyStyle>
      <a:lvl1pPr marL="0" indent="0" algn="l" defTabSz="913231" rtl="0" eaLnBrk="0" fontAlgn="base" hangingPunct="0">
        <a:lnSpc>
          <a:spcPct val="90000"/>
        </a:lnSpc>
        <a:spcBef>
          <a:spcPct val="20000"/>
        </a:spcBef>
        <a:spcAft>
          <a:spcPct val="0"/>
        </a:spcAft>
        <a:buSzPct val="90000"/>
        <a:buFont typeface="Arial" charset="0"/>
        <a:buNone/>
        <a:defRPr sz="3920" kern="1200">
          <a:solidFill>
            <a:schemeClr val="tx2"/>
          </a:solidFill>
          <a:latin typeface="+mj-lt"/>
          <a:ea typeface="ＭＳ Ｐゴシック" charset="0"/>
          <a:cs typeface="ＭＳ Ｐゴシック" charset="0"/>
        </a:defRPr>
      </a:lvl1pPr>
      <a:lvl2pPr marL="0" indent="0" algn="l" defTabSz="913231" rtl="0" eaLnBrk="0" fontAlgn="base" hangingPunct="0">
        <a:lnSpc>
          <a:spcPct val="90000"/>
        </a:lnSpc>
        <a:spcBef>
          <a:spcPct val="20000"/>
        </a:spcBef>
        <a:spcAft>
          <a:spcPct val="0"/>
        </a:spcAft>
        <a:buSzPct val="90000"/>
        <a:buFont typeface="Arial" charset="0"/>
        <a:buNone/>
        <a:defRPr sz="2352" kern="1200">
          <a:solidFill>
            <a:schemeClr val="tx2"/>
          </a:solidFill>
          <a:latin typeface="+mn-lt"/>
          <a:ea typeface="ＭＳ Ｐゴシック" charset="0"/>
          <a:cs typeface="+mn-cs"/>
        </a:defRPr>
      </a:lvl2pPr>
      <a:lvl3pPr marL="784103" indent="-224030" algn="l" defTabSz="913231"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8132" indent="-224030" algn="l" defTabSz="91323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161" indent="-224030" algn="l" defTabSz="91323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2.emf"/><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image" Target="../media/image46.png"/><Relationship Id="rId39" Type="http://schemas.openxmlformats.org/officeDocument/2006/relationships/image" Target="../media/image59.png"/><Relationship Id="rId21" Type="http://schemas.openxmlformats.org/officeDocument/2006/relationships/image" Target="../media/image41.png"/><Relationship Id="rId34" Type="http://schemas.openxmlformats.org/officeDocument/2006/relationships/image" Target="../media/image54.png"/><Relationship Id="rId42" Type="http://schemas.openxmlformats.org/officeDocument/2006/relationships/image" Target="../media/image62.png"/><Relationship Id="rId47" Type="http://schemas.openxmlformats.org/officeDocument/2006/relationships/image" Target="../media/image67.png"/><Relationship Id="rId50" Type="http://schemas.openxmlformats.org/officeDocument/2006/relationships/image" Target="../media/image69.png"/><Relationship Id="rId55" Type="http://schemas.openxmlformats.org/officeDocument/2006/relationships/image" Target="../media/image73.png"/><Relationship Id="rId63" Type="http://schemas.openxmlformats.org/officeDocument/2006/relationships/image" Target="../media/image81.png"/><Relationship Id="rId68" Type="http://schemas.openxmlformats.org/officeDocument/2006/relationships/image" Target="../media/image86.png"/><Relationship Id="rId7" Type="http://schemas.openxmlformats.org/officeDocument/2006/relationships/image" Target="../media/image27.png"/><Relationship Id="rId2" Type="http://schemas.openxmlformats.org/officeDocument/2006/relationships/notesSlide" Target="../notesSlides/notesSlide8.xml"/><Relationship Id="rId16" Type="http://schemas.openxmlformats.org/officeDocument/2006/relationships/image" Target="../media/image36.png"/><Relationship Id="rId29"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32" Type="http://schemas.openxmlformats.org/officeDocument/2006/relationships/image" Target="../media/image52.png"/><Relationship Id="rId37" Type="http://schemas.openxmlformats.org/officeDocument/2006/relationships/image" Target="../media/image57.png"/><Relationship Id="rId40" Type="http://schemas.openxmlformats.org/officeDocument/2006/relationships/image" Target="../media/image60.png"/><Relationship Id="rId45" Type="http://schemas.openxmlformats.org/officeDocument/2006/relationships/image" Target="../media/image65.png"/><Relationship Id="rId53" Type="http://schemas.openxmlformats.org/officeDocument/2006/relationships/image" Target="../media/image71.png"/><Relationship Id="rId58" Type="http://schemas.openxmlformats.org/officeDocument/2006/relationships/image" Target="../media/image76.png"/><Relationship Id="rId66" Type="http://schemas.openxmlformats.org/officeDocument/2006/relationships/image" Target="../media/image84.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48.png"/><Relationship Id="rId36" Type="http://schemas.openxmlformats.org/officeDocument/2006/relationships/image" Target="../media/image56.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75.png"/><Relationship Id="rId61" Type="http://schemas.openxmlformats.org/officeDocument/2006/relationships/image" Target="../media/image79.png"/><Relationship Id="rId10" Type="http://schemas.openxmlformats.org/officeDocument/2006/relationships/image" Target="../media/image30.png"/><Relationship Id="rId19" Type="http://schemas.openxmlformats.org/officeDocument/2006/relationships/image" Target="../media/image39.png"/><Relationship Id="rId31" Type="http://schemas.openxmlformats.org/officeDocument/2006/relationships/image" Target="../media/image51.png"/><Relationship Id="rId44" Type="http://schemas.openxmlformats.org/officeDocument/2006/relationships/image" Target="../media/image64.png"/><Relationship Id="rId52" Type="http://schemas.openxmlformats.org/officeDocument/2006/relationships/image" Target="../media/image70.png"/><Relationship Id="rId60" Type="http://schemas.openxmlformats.org/officeDocument/2006/relationships/image" Target="../media/image78.png"/><Relationship Id="rId65" Type="http://schemas.openxmlformats.org/officeDocument/2006/relationships/image" Target="../media/image83.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png"/><Relationship Id="rId30" Type="http://schemas.openxmlformats.org/officeDocument/2006/relationships/image" Target="../media/image50.png"/><Relationship Id="rId35" Type="http://schemas.openxmlformats.org/officeDocument/2006/relationships/image" Target="../media/image55.png"/><Relationship Id="rId43" Type="http://schemas.openxmlformats.org/officeDocument/2006/relationships/image" Target="../media/image63.png"/><Relationship Id="rId48" Type="http://schemas.openxmlformats.org/officeDocument/2006/relationships/image" Target="../media/image68.png"/><Relationship Id="rId56" Type="http://schemas.openxmlformats.org/officeDocument/2006/relationships/image" Target="../media/image74.png"/><Relationship Id="rId64" Type="http://schemas.openxmlformats.org/officeDocument/2006/relationships/image" Target="../media/image82.png"/><Relationship Id="rId8" Type="http://schemas.openxmlformats.org/officeDocument/2006/relationships/image" Target="../media/image28.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23.png"/><Relationship Id="rId12" Type="http://schemas.openxmlformats.org/officeDocument/2006/relationships/image" Target="../media/image32.png"/><Relationship Id="rId17" Type="http://schemas.openxmlformats.org/officeDocument/2006/relationships/image" Target="../media/image37.png"/><Relationship Id="rId25" Type="http://schemas.openxmlformats.org/officeDocument/2006/relationships/image" Target="../media/image45.png"/><Relationship Id="rId33" Type="http://schemas.openxmlformats.org/officeDocument/2006/relationships/image" Target="../media/image53.png"/><Relationship Id="rId38" Type="http://schemas.openxmlformats.org/officeDocument/2006/relationships/image" Target="../media/image58.png"/><Relationship Id="rId46" Type="http://schemas.openxmlformats.org/officeDocument/2006/relationships/image" Target="../media/image66.png"/><Relationship Id="rId59" Type="http://schemas.openxmlformats.org/officeDocument/2006/relationships/image" Target="../media/image77.png"/><Relationship Id="rId67" Type="http://schemas.openxmlformats.org/officeDocument/2006/relationships/image" Target="../media/image85.png"/><Relationship Id="rId20" Type="http://schemas.openxmlformats.org/officeDocument/2006/relationships/image" Target="../media/image40.png"/><Relationship Id="rId41" Type="http://schemas.openxmlformats.org/officeDocument/2006/relationships/image" Target="../media/image61.png"/><Relationship Id="rId54" Type="http://schemas.openxmlformats.org/officeDocument/2006/relationships/image" Target="../media/image72.png"/><Relationship Id="rId62" Type="http://schemas.openxmlformats.org/officeDocument/2006/relationships/image" Target="../media/image80.png"/></Relationships>
</file>

<file path=ppt/slides/_rels/slide1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9.xml"/><Relationship Id="rId6" Type="http://schemas.openxmlformats.org/officeDocument/2006/relationships/image" Target="../media/image91.png"/><Relationship Id="rId11" Type="http://schemas.openxmlformats.org/officeDocument/2006/relationships/image" Target="../media/image95.emf"/><Relationship Id="rId5" Type="http://schemas.openxmlformats.org/officeDocument/2006/relationships/image" Target="../media/image90.png"/><Relationship Id="rId10" Type="http://schemas.openxmlformats.org/officeDocument/2006/relationships/image" Target="../media/image13.emf"/><Relationship Id="rId4" Type="http://schemas.openxmlformats.org/officeDocument/2006/relationships/image" Target="../media/image89.png"/><Relationship Id="rId9" Type="http://schemas.openxmlformats.org/officeDocument/2006/relationships/image" Target="../media/image9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9.xml"/><Relationship Id="rId1" Type="http://schemas.openxmlformats.org/officeDocument/2006/relationships/slideLayout" Target="../slideLayouts/slideLayout79.xml"/><Relationship Id="rId5" Type="http://schemas.openxmlformats.org/officeDocument/2006/relationships/image" Target="../media/image13.emf"/><Relationship Id="rId4" Type="http://schemas.openxmlformats.org/officeDocument/2006/relationships/image" Target="../media/image97.emf"/></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105.emf"/><Relationship Id="rId13" Type="http://schemas.openxmlformats.org/officeDocument/2006/relationships/image" Target="../media/image41.png"/><Relationship Id="rId18" Type="http://schemas.openxmlformats.org/officeDocument/2006/relationships/image" Target="../media/image25.png"/><Relationship Id="rId3" Type="http://schemas.openxmlformats.org/officeDocument/2006/relationships/image" Target="../media/image100.png"/><Relationship Id="rId7" Type="http://schemas.openxmlformats.org/officeDocument/2006/relationships/image" Target="../media/image104.emf"/><Relationship Id="rId12" Type="http://schemas.openxmlformats.org/officeDocument/2006/relationships/image" Target="../media/image109.png"/><Relationship Id="rId17" Type="http://schemas.openxmlformats.org/officeDocument/2006/relationships/image" Target="../media/image33.png"/><Relationship Id="rId2" Type="http://schemas.openxmlformats.org/officeDocument/2006/relationships/notesSlide" Target="../notesSlides/notesSlide10.xml"/><Relationship Id="rId16" Type="http://schemas.openxmlformats.org/officeDocument/2006/relationships/image" Target="../media/image82.png"/><Relationship Id="rId20" Type="http://schemas.openxmlformats.org/officeDocument/2006/relationships/image" Target="../media/image110.png"/><Relationship Id="rId1" Type="http://schemas.openxmlformats.org/officeDocument/2006/relationships/slideLayout" Target="../slideLayouts/slideLayout30.xml"/><Relationship Id="rId6" Type="http://schemas.openxmlformats.org/officeDocument/2006/relationships/image" Target="../media/image103.emf"/><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83.png"/><Relationship Id="rId10" Type="http://schemas.openxmlformats.org/officeDocument/2006/relationships/image" Target="../media/image107.png"/><Relationship Id="rId19" Type="http://schemas.openxmlformats.org/officeDocument/2006/relationships/image" Target="../media/image36.png"/><Relationship Id="rId4" Type="http://schemas.openxmlformats.org/officeDocument/2006/relationships/image" Target="../media/image101.emf"/><Relationship Id="rId9" Type="http://schemas.openxmlformats.org/officeDocument/2006/relationships/image" Target="../media/image106.png"/><Relationship Id="rId14"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tryappservice.azure.com/" TargetMode="External"/><Relationship Id="rId2" Type="http://schemas.openxmlformats.org/officeDocument/2006/relationships/hyperlink" Target="https://functions.azure.com/try" TargetMode="External"/><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5.emf"/><Relationship Id="rId4" Type="http://schemas.openxmlformats.org/officeDocument/2006/relationships/image" Target="../media/image14.emf"/></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8.emf"/></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Serverless</a:t>
            </a:r>
            <a:r>
              <a:rPr lang="en-US" b="1" dirty="0"/>
              <a:t> Patterns </a:t>
            </a:r>
            <a:br>
              <a:rPr lang="en-US" b="1" dirty="0"/>
            </a:br>
            <a:r>
              <a:rPr lang="en-US" b="1" dirty="0"/>
              <a:t>with Azure Functions</a:t>
            </a:r>
            <a:endParaRPr lang="en-US" dirty="0"/>
          </a:p>
        </p:txBody>
      </p:sp>
      <p:sp>
        <p:nvSpPr>
          <p:cNvPr id="6" name="Text Placeholder 5"/>
          <p:cNvSpPr>
            <a:spLocks noGrp="1"/>
          </p:cNvSpPr>
          <p:nvPr>
            <p:ph type="body" sz="quarter" idx="12"/>
          </p:nvPr>
        </p:nvSpPr>
        <p:spPr/>
        <p:txBody>
          <a:bodyPr/>
          <a:lstStyle/>
          <a:p>
            <a:r>
              <a:rPr lang="en-US" dirty="0"/>
              <a:t>Kevin Harris</a:t>
            </a:r>
          </a:p>
          <a:p>
            <a:r>
              <a:rPr lang="en-US" dirty="0"/>
              <a:t>Azure GBB TSP for CAD</a:t>
            </a:r>
          </a:p>
          <a:p>
            <a:r>
              <a:rPr lang="en-US" dirty="0"/>
              <a:t>Microsoft</a:t>
            </a:r>
          </a:p>
        </p:txBody>
      </p:sp>
    </p:spTree>
    <p:extLst>
      <p:ext uri="{BB962C8B-B14F-4D97-AF65-F5344CB8AC3E}">
        <p14:creationId xmlns:p14="http://schemas.microsoft.com/office/powerpoint/2010/main" val="141000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101850" y="2281238"/>
            <a:ext cx="79883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 name="Group 1"/>
          <p:cNvGrpSpPr/>
          <p:nvPr/>
        </p:nvGrpSpPr>
        <p:grpSpPr>
          <a:xfrm>
            <a:off x="2098675" y="2273301"/>
            <a:ext cx="1895475" cy="2344737"/>
            <a:chOff x="2098675" y="2273301"/>
            <a:chExt cx="1895475" cy="2344737"/>
          </a:xfrm>
        </p:grpSpPr>
        <p:sp>
          <p:nvSpPr>
            <p:cNvPr id="5" name="Rectangle 5"/>
            <p:cNvSpPr>
              <a:spLocks noChangeArrowheads="1"/>
            </p:cNvSpPr>
            <p:nvPr/>
          </p:nvSpPr>
          <p:spPr bwMode="auto">
            <a:xfrm>
              <a:off x="2098675" y="4098926"/>
              <a:ext cx="1550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Loaded web page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 name="Rectangle 6"/>
            <p:cNvSpPr>
              <a:spLocks noChangeArrowheads="1"/>
            </p:cNvSpPr>
            <p:nvPr/>
          </p:nvSpPr>
          <p:spPr bwMode="auto">
            <a:xfrm>
              <a:off x="2222500" y="4313238"/>
              <a:ext cx="434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calls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 name="Rectangle 7"/>
            <p:cNvSpPr>
              <a:spLocks noChangeArrowheads="1"/>
            </p:cNvSpPr>
            <p:nvPr/>
          </p:nvSpPr>
          <p:spPr bwMode="auto">
            <a:xfrm>
              <a:off x="2586038" y="43132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W</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8" name="Rectangle 8"/>
            <p:cNvSpPr>
              <a:spLocks noChangeArrowheads="1"/>
            </p:cNvSpPr>
            <p:nvPr/>
          </p:nvSpPr>
          <p:spPr bwMode="auto">
            <a:xfrm>
              <a:off x="2740025" y="4313238"/>
              <a:ext cx="735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ebHook</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9" name="Freeform 9"/>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10"/>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1"/>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20"/>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21"/>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Freeform 35"/>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Freeform 36"/>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Freeform 37"/>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38"/>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39"/>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40"/>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1"/>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Freeform 63"/>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64"/>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Freeform 65"/>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Freeform 66"/>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Freeform 67"/>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Freeform 68"/>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69"/>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Freeform 70"/>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Freeform 71"/>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Freeform 72"/>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Freeform 73"/>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Freeform 74"/>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Freeform 75"/>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Freeform 76"/>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Freeform 77"/>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Freeform 78"/>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Freeform 79"/>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Freeform 80"/>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Freeform 81"/>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Freeform 82"/>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Freeform 83"/>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84"/>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Freeform 85"/>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86"/>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87"/>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88"/>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Freeform 89"/>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Freeform 90"/>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Freeform 91"/>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Freeform 92"/>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98" name="Group 97"/>
          <p:cNvGrpSpPr/>
          <p:nvPr/>
        </p:nvGrpSpPr>
        <p:grpSpPr>
          <a:xfrm>
            <a:off x="7915275" y="2379663"/>
            <a:ext cx="2178050" cy="2024063"/>
            <a:chOff x="7915275" y="2379663"/>
            <a:chExt cx="2178050" cy="2024063"/>
          </a:xfrm>
        </p:grpSpPr>
        <p:sp>
          <p:nvSpPr>
            <p:cNvPr id="12" name="Freeform 12"/>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Rectangle 13"/>
            <p:cNvSpPr>
              <a:spLocks noChangeArrowheads="1"/>
            </p:cNvSpPr>
            <p:nvPr/>
          </p:nvSpPr>
          <p:spPr bwMode="auto">
            <a:xfrm>
              <a:off x="8637588" y="4098926"/>
              <a:ext cx="1452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Completed page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4" name="Freeform 14"/>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5"/>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2"/>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3"/>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Freeform 44"/>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45"/>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Rectangle 46"/>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7"/>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Freeform 48"/>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Freeform 93"/>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97" name="Group 96"/>
          <p:cNvGrpSpPr/>
          <p:nvPr/>
        </p:nvGrpSpPr>
        <p:grpSpPr>
          <a:xfrm>
            <a:off x="4114800" y="2379663"/>
            <a:ext cx="3681413" cy="2024063"/>
            <a:chOff x="4114800" y="2379663"/>
            <a:chExt cx="3681413" cy="2024063"/>
          </a:xfrm>
        </p:grpSpPr>
        <p:sp>
          <p:nvSpPr>
            <p:cNvPr id="16" name="Freeform 16"/>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7"/>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8"/>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9"/>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2"/>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3"/>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24"/>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25"/>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26"/>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7"/>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Rectangle 28"/>
            <p:cNvSpPr>
              <a:spLocks noChangeArrowheads="1"/>
            </p:cNvSpPr>
            <p:nvPr/>
          </p:nvSpPr>
          <p:spPr bwMode="auto">
            <a:xfrm>
              <a:off x="4787900" y="4098926"/>
              <a:ext cx="220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C</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9" name="Rectangle 29"/>
            <p:cNvSpPr>
              <a:spLocks noChangeArrowheads="1"/>
            </p:cNvSpPr>
            <p:nvPr/>
          </p:nvSpPr>
          <p:spPr bwMode="auto">
            <a:xfrm>
              <a:off x="4900613"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0" name="Rectangle 30"/>
            <p:cNvSpPr>
              <a:spLocks noChangeArrowheads="1"/>
            </p:cNvSpPr>
            <p:nvPr/>
          </p:nvSpPr>
          <p:spPr bwMode="auto">
            <a:xfrm>
              <a:off x="4953000" y="4098926"/>
              <a:ext cx="2049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eate ad based on user p</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1" name="Rectangle 31"/>
            <p:cNvSpPr>
              <a:spLocks noChangeArrowheads="1"/>
            </p:cNvSpPr>
            <p:nvPr/>
          </p:nvSpPr>
          <p:spPr bwMode="auto">
            <a:xfrm>
              <a:off x="6784975"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2" name="Rectangle 32"/>
            <p:cNvSpPr>
              <a:spLocks noChangeArrowheads="1"/>
            </p:cNvSpPr>
            <p:nvPr/>
          </p:nvSpPr>
          <p:spPr bwMode="auto">
            <a:xfrm>
              <a:off x="6837363" y="4098926"/>
              <a:ext cx="209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3" name="Rectangle 33"/>
            <p:cNvSpPr>
              <a:spLocks noChangeArrowheads="1"/>
            </p:cNvSpPr>
            <p:nvPr/>
          </p:nvSpPr>
          <p:spPr bwMode="auto">
            <a:xfrm>
              <a:off x="6935788" y="4098926"/>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file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4" name="Freeform 34"/>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Oval 49"/>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50"/>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1"/>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2"/>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3"/>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4"/>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5"/>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Freeform 56"/>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Freeform 57"/>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Freeform 58"/>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Oval 59"/>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Oval 60"/>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Freeform 61"/>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Freeform 62"/>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Freeform 94"/>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5"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96"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dirty="0">
                <a:gradFill>
                  <a:gsLst>
                    <a:gs pos="1250">
                      <a:srgbClr val="0078D7"/>
                    </a:gs>
                    <a:gs pos="99000">
                      <a:srgbClr val="0078D7"/>
                    </a:gs>
                  </a:gsLst>
                  <a:lin ang="5400000" scaled="0"/>
                </a:gradFill>
                <a:latin typeface="Segoe UI Light"/>
              </a:rPr>
              <a:t>Example: </a:t>
            </a:r>
            <a:r>
              <a:rPr lang="en-US" dirty="0" err="1">
                <a:gradFill>
                  <a:gsLst>
                    <a:gs pos="1250">
                      <a:srgbClr val="0078D7"/>
                    </a:gs>
                    <a:gs pos="99000">
                      <a:srgbClr val="0078D7"/>
                    </a:gs>
                  </a:gsLst>
                  <a:lin ang="5400000" scaled="0"/>
                </a:gradFill>
                <a:latin typeface="Segoe UI Light"/>
              </a:rPr>
              <a:t>Serverless</a:t>
            </a:r>
            <a:r>
              <a:rPr lang="en-US" dirty="0">
                <a:gradFill>
                  <a:gsLst>
                    <a:gs pos="1250">
                      <a:srgbClr val="0078D7"/>
                    </a:gs>
                    <a:gs pos="99000">
                      <a:srgbClr val="0078D7"/>
                    </a:gs>
                  </a:gsLst>
                  <a:lin ang="5400000" scaled="0"/>
                </a:gradFill>
                <a:latin typeface="Segoe UI Light"/>
              </a:rPr>
              <a:t> Web Applications architectures</a:t>
            </a:r>
            <a:endPar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32116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962150" y="2163763"/>
            <a:ext cx="82677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 name="Group 1"/>
          <p:cNvGrpSpPr/>
          <p:nvPr/>
        </p:nvGrpSpPr>
        <p:grpSpPr>
          <a:xfrm>
            <a:off x="1965325" y="2155826"/>
            <a:ext cx="1957388" cy="2576512"/>
            <a:chOff x="1965325" y="2155826"/>
            <a:chExt cx="1957388" cy="2576512"/>
          </a:xfrm>
        </p:grpSpPr>
        <p:sp>
          <p:nvSpPr>
            <p:cNvPr id="5" name="Rectangle 5"/>
            <p:cNvSpPr>
              <a:spLocks noChangeArrowheads="1"/>
            </p:cNvSpPr>
            <p:nvPr/>
          </p:nvSpPr>
          <p:spPr bwMode="auto">
            <a:xfrm>
              <a:off x="1965325" y="4208463"/>
              <a:ext cx="1430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Photo taken and</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 name="Rectangle 6"/>
            <p:cNvSpPr>
              <a:spLocks noChangeArrowheads="1"/>
            </p:cNvSpPr>
            <p:nvPr/>
          </p:nvSpPr>
          <p:spPr bwMode="auto">
            <a:xfrm>
              <a:off x="1970088" y="44275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W</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 name="Rectangle 7"/>
            <p:cNvSpPr>
              <a:spLocks noChangeArrowheads="1"/>
            </p:cNvSpPr>
            <p:nvPr/>
          </p:nvSpPr>
          <p:spPr bwMode="auto">
            <a:xfrm>
              <a:off x="2127250" y="4427538"/>
              <a:ext cx="1254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ebHook called</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15" name="Group 114"/>
          <p:cNvGrpSpPr/>
          <p:nvPr/>
        </p:nvGrpSpPr>
        <p:grpSpPr>
          <a:xfrm>
            <a:off x="4038600" y="2630488"/>
            <a:ext cx="3006725" cy="2019300"/>
            <a:chOff x="4038600" y="2630488"/>
            <a:chExt cx="3006725" cy="2019300"/>
          </a:xfrm>
        </p:grpSpPr>
        <p:sp>
          <p:nvSpPr>
            <p:cNvPr id="21" name="Freeform 21"/>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2"/>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3"/>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24"/>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25"/>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26"/>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Rectangle 27"/>
            <p:cNvSpPr>
              <a:spLocks noChangeArrowheads="1"/>
            </p:cNvSpPr>
            <p:nvPr/>
          </p:nvSpPr>
          <p:spPr bwMode="auto">
            <a:xfrm>
              <a:off x="4732338" y="434498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Sto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8" name="Rectangle 28"/>
            <p:cNvSpPr>
              <a:spLocks noChangeArrowheads="1"/>
            </p:cNvSpPr>
            <p:nvPr/>
          </p:nvSpPr>
          <p:spPr bwMode="auto">
            <a:xfrm>
              <a:off x="4976813"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9" name="Rectangle 29"/>
            <p:cNvSpPr>
              <a:spLocks noChangeArrowheads="1"/>
            </p:cNvSpPr>
            <p:nvPr/>
          </p:nvSpPr>
          <p:spPr bwMode="auto">
            <a:xfrm>
              <a:off x="5033963" y="4344988"/>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es in blob storage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0"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16" name="Group 115"/>
          <p:cNvGrpSpPr/>
          <p:nvPr/>
        </p:nvGrpSpPr>
        <p:grpSpPr>
          <a:xfrm>
            <a:off x="7165975" y="2630488"/>
            <a:ext cx="3063876" cy="2019300"/>
            <a:chOff x="7165975" y="2630488"/>
            <a:chExt cx="3063876" cy="2019300"/>
          </a:xfrm>
        </p:grpSpPr>
        <p:sp>
          <p:nvSpPr>
            <p:cNvPr id="13"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Rectangle 71"/>
            <p:cNvSpPr>
              <a:spLocks noChangeArrowheads="1"/>
            </p:cNvSpPr>
            <p:nvPr/>
          </p:nvSpPr>
          <p:spPr bwMode="auto">
            <a:xfrm>
              <a:off x="8074025" y="4344988"/>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P</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2" name="Rectangle 72"/>
            <p:cNvSpPr>
              <a:spLocks noChangeArrowheads="1"/>
            </p:cNvSpPr>
            <p:nvPr/>
          </p:nvSpPr>
          <p:spPr bwMode="auto">
            <a:xfrm>
              <a:off x="8172450"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3" name="Rectangle 73"/>
            <p:cNvSpPr>
              <a:spLocks noChangeArrowheads="1"/>
            </p:cNvSpPr>
            <p:nvPr/>
          </p:nvSpPr>
          <p:spPr bwMode="auto">
            <a:xfrm>
              <a:off x="8228013" y="4344988"/>
              <a:ext cx="185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oduces scaled images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4"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7"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3"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9"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13" name="Title 2"/>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Async background processing</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14" name="Text Placeholder 3"/>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dirty="0">
                <a:gradFill>
                  <a:gsLst>
                    <a:gs pos="1250">
                      <a:srgbClr val="0078D7"/>
                    </a:gs>
                    <a:gs pos="99000">
                      <a:srgbClr val="0078D7"/>
                    </a:gs>
                  </a:gsLst>
                  <a:lin ang="5400000" scaled="0"/>
                </a:gradFill>
                <a:latin typeface="Segoe UI Light"/>
              </a:rPr>
              <a:t>Example: </a:t>
            </a:r>
            <a:r>
              <a:rPr lang="en-US" dirty="0" err="1">
                <a:gradFill>
                  <a:gsLst>
                    <a:gs pos="1250">
                      <a:srgbClr val="0078D7"/>
                    </a:gs>
                    <a:gs pos="99000">
                      <a:srgbClr val="0078D7"/>
                    </a:gs>
                  </a:gsLst>
                  <a:lin ang="5400000" scaled="0"/>
                </a:gradFill>
                <a:latin typeface="Segoe UI Light"/>
              </a:rPr>
              <a:t>Serverless</a:t>
            </a:r>
            <a:r>
              <a:rPr lang="en-US" dirty="0">
                <a:gradFill>
                  <a:gsLst>
                    <a:gs pos="1250">
                      <a:srgbClr val="0078D7"/>
                    </a:gs>
                    <a:gs pos="99000">
                      <a:srgbClr val="0078D7"/>
                    </a:gs>
                  </a:gsLst>
                  <a:lin ang="5400000" scaled="0"/>
                </a:gradFill>
                <a:latin typeface="Segoe UI Light"/>
              </a:rPr>
              <a:t> Mobile back ends</a:t>
            </a:r>
            <a:endPar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35782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758950" y="2332038"/>
            <a:ext cx="86741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28" name="Group 127"/>
          <p:cNvGrpSpPr/>
          <p:nvPr/>
        </p:nvGrpSpPr>
        <p:grpSpPr>
          <a:xfrm>
            <a:off x="2317750" y="4048126"/>
            <a:ext cx="1908176" cy="519112"/>
            <a:chOff x="2317750" y="4048126"/>
            <a:chExt cx="1908176" cy="519112"/>
          </a:xfrm>
        </p:grpSpPr>
        <p:sp>
          <p:nvSpPr>
            <p:cNvPr id="5" name="Rectangle 5"/>
            <p:cNvSpPr>
              <a:spLocks noChangeArrowheads="1"/>
            </p:cNvSpPr>
            <p:nvPr/>
          </p:nvSpPr>
          <p:spPr bwMode="auto">
            <a:xfrm>
              <a:off x="2317750" y="4048126"/>
              <a:ext cx="706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Millions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 name="Rectangle 6"/>
            <p:cNvSpPr>
              <a:spLocks noChangeArrowheads="1"/>
            </p:cNvSpPr>
            <p:nvPr/>
          </p:nvSpPr>
          <p:spPr bwMode="auto">
            <a:xfrm>
              <a:off x="2930525" y="4048126"/>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 name="Rectangle 7"/>
            <p:cNvSpPr>
              <a:spLocks noChangeArrowheads="1"/>
            </p:cNvSpPr>
            <p:nvPr/>
          </p:nvSpPr>
          <p:spPr bwMode="auto">
            <a:xfrm>
              <a:off x="3024188" y="4048126"/>
              <a:ext cx="1201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505050"/>
                  </a:solidFill>
                  <a:effectLst/>
                  <a:uLnTx/>
                  <a:uFillTx/>
                  <a:latin typeface="Segoe UI Light" panose="020B0502040204020203" pitchFamily="34" charset="0"/>
                </a:rPr>
                <a:t>f devices feed</a:t>
              </a:r>
              <a:endParaRPr kumimoji="0" lang="en-US" altLang="en-US" sz="1800" b="0" i="0" u="none" strike="noStrike" kern="0" cap="none" spc="0" normalizeH="0" baseline="0" noProof="0" dirty="0">
                <a:ln>
                  <a:noFill/>
                </a:ln>
                <a:solidFill>
                  <a:schemeClr val="tx1"/>
                </a:solidFill>
                <a:effectLst/>
                <a:uLnTx/>
                <a:uFillTx/>
                <a:latin typeface="Arial" panose="020B0604020202020204" pitchFamily="34" charset="0"/>
              </a:endParaRPr>
            </a:p>
          </p:txBody>
        </p:sp>
        <p:sp>
          <p:nvSpPr>
            <p:cNvPr id="8" name="Rectangle 8"/>
            <p:cNvSpPr>
              <a:spLocks noChangeArrowheads="1"/>
            </p:cNvSpPr>
            <p:nvPr/>
          </p:nvSpPr>
          <p:spPr bwMode="auto">
            <a:xfrm>
              <a:off x="2405063" y="426243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into St</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9" name="Rectangle 9"/>
            <p:cNvSpPr>
              <a:spLocks noChangeArrowheads="1"/>
            </p:cNvSpPr>
            <p:nvPr/>
          </p:nvSpPr>
          <p:spPr bwMode="auto">
            <a:xfrm>
              <a:off x="2881313" y="42624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0" name="Rectangle 10"/>
            <p:cNvSpPr>
              <a:spLocks noChangeArrowheads="1"/>
            </p:cNvSpPr>
            <p:nvPr/>
          </p:nvSpPr>
          <p:spPr bwMode="auto">
            <a:xfrm>
              <a:off x="2938463" y="4262438"/>
              <a:ext cx="120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eam Analytics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grpSp>
      <p:grpSp>
        <p:nvGrpSpPr>
          <p:cNvPr id="2" name="Group 1"/>
          <p:cNvGrpSpPr/>
          <p:nvPr/>
        </p:nvGrpSpPr>
        <p:grpSpPr>
          <a:xfrm>
            <a:off x="1755775" y="2570163"/>
            <a:ext cx="1320800" cy="1149351"/>
            <a:chOff x="1755775" y="2570163"/>
            <a:chExt cx="1320800" cy="1149351"/>
          </a:xfrm>
        </p:grpSpPr>
        <p:sp>
          <p:nvSpPr>
            <p:cNvPr id="37" name="Freeform 37"/>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38"/>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39"/>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40"/>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1"/>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2"/>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3"/>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Freeform 44"/>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45"/>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Rectangle 46"/>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Rectangle 47"/>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48"/>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49"/>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0"/>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1"/>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2"/>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3"/>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4"/>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5"/>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Freeform 56"/>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Freeform 57"/>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Rectangle 58"/>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Rectangle 59"/>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60"/>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Freeform 61"/>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Freeform 62"/>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Freeform 63"/>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64"/>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Freeform 65"/>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CCE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Freeform 66"/>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Freeform 67"/>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B2D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Freeform 68"/>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DFE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69"/>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Freeform 70"/>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Freeform 71"/>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Freeform 72"/>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Freeform 73"/>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Freeform 74"/>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Freeform 75"/>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76"/>
            <p:cNvSpPr>
              <a:spLocks noChangeArrowheads="1"/>
            </p:cNvSpPr>
            <p:nvPr/>
          </p:nvSpPr>
          <p:spPr bwMode="auto">
            <a:xfrm>
              <a:off x="1778000" y="2617788"/>
              <a:ext cx="2857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Rectangle 77"/>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Oval 78"/>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Oval 79"/>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Freeform 80"/>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Freeform 81"/>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Freeform 82"/>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Freeform 83"/>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84"/>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Freeform 85"/>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86"/>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87"/>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88"/>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Freeform 89"/>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25" name="Group 124"/>
          <p:cNvGrpSpPr/>
          <p:nvPr/>
        </p:nvGrpSpPr>
        <p:grpSpPr>
          <a:xfrm>
            <a:off x="3182938" y="2781301"/>
            <a:ext cx="1455737" cy="723900"/>
            <a:chOff x="3182938" y="2781301"/>
            <a:chExt cx="1455737" cy="723900"/>
          </a:xfrm>
        </p:grpSpPr>
        <p:sp>
          <p:nvSpPr>
            <p:cNvPr id="18" name="Freeform 18"/>
            <p:cNvSpPr>
              <a:spLocks noEditPoints="1"/>
            </p:cNvSpPr>
            <p:nvPr/>
          </p:nvSpPr>
          <p:spPr bwMode="auto">
            <a:xfrm>
              <a:off x="3182938" y="3143251"/>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9"/>
            <p:cNvSpPr>
              <a:spLocks/>
            </p:cNvSpPr>
            <p:nvPr/>
          </p:nvSpPr>
          <p:spPr bwMode="auto">
            <a:xfrm>
              <a:off x="3455988"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Freeform 90"/>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Freeform 91"/>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Freeform 92"/>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Freeform 93"/>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Freeform 94"/>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Freeform 95"/>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Freeform 96"/>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7" name="Freeform 97"/>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27" name="Group 126"/>
          <p:cNvGrpSpPr/>
          <p:nvPr/>
        </p:nvGrpSpPr>
        <p:grpSpPr>
          <a:xfrm>
            <a:off x="8288338" y="2328863"/>
            <a:ext cx="2147887" cy="2238375"/>
            <a:chOff x="8288338" y="2328863"/>
            <a:chExt cx="2147887" cy="2238375"/>
          </a:xfrm>
        </p:grpSpPr>
        <p:sp>
          <p:nvSpPr>
            <p:cNvPr id="11" name="Freeform 11"/>
            <p:cNvSpPr>
              <a:spLocks noEditPoints="1"/>
            </p:cNvSpPr>
            <p:nvPr/>
          </p:nvSpPr>
          <p:spPr bwMode="auto">
            <a:xfrm>
              <a:off x="8785225" y="23288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lnTo>
                    <a:pt x="392" y="429"/>
                  </a:ln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lnTo>
                    <a:pt x="432" y="380"/>
                  </a:ln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lnTo>
                    <a:pt x="20" y="31"/>
                  </a:ln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1"/>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4"/>
            <p:cNvSpPr>
              <a:spLocks noEditPoints="1"/>
            </p:cNvSpPr>
            <p:nvPr/>
          </p:nvSpPr>
          <p:spPr bwMode="auto">
            <a:xfrm>
              <a:off x="8288338"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50 w 187"/>
                <a:gd name="T23" fmla="*/ 19 h 19"/>
                <a:gd name="T24" fmla="*/ 150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50" y="19"/>
                  </a:lnTo>
                  <a:lnTo>
                    <a:pt x="150"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5"/>
            <p:cNvSpPr>
              <a:spLocks/>
            </p:cNvSpPr>
            <p:nvPr/>
          </p:nvSpPr>
          <p:spPr bwMode="auto">
            <a:xfrm>
              <a:off x="8562975"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Rectangle 26"/>
            <p:cNvSpPr>
              <a:spLocks noChangeArrowheads="1"/>
            </p:cNvSpPr>
            <p:nvPr/>
          </p:nvSpPr>
          <p:spPr bwMode="auto">
            <a:xfrm>
              <a:off x="9134475" y="4048126"/>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Sto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7" name="Rectangle 27"/>
            <p:cNvSpPr>
              <a:spLocks noChangeArrowheads="1"/>
            </p:cNvSpPr>
            <p:nvPr/>
          </p:nvSpPr>
          <p:spPr bwMode="auto">
            <a:xfrm>
              <a:off x="937736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8" name="Rectangle 28"/>
            <p:cNvSpPr>
              <a:spLocks noChangeArrowheads="1"/>
            </p:cNvSpPr>
            <p:nvPr/>
          </p:nvSpPr>
          <p:spPr bwMode="auto">
            <a:xfrm>
              <a:off x="9434513" y="4048126"/>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e data in</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9" name="Rectangle 29"/>
            <p:cNvSpPr>
              <a:spLocks noChangeArrowheads="1"/>
            </p:cNvSpPr>
            <p:nvPr/>
          </p:nvSpPr>
          <p:spPr bwMode="auto">
            <a:xfrm>
              <a:off x="9186863" y="4262438"/>
              <a:ext cx="1011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SQL Online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98" name="Freeform 98"/>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Freeform 99"/>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Freeform 100"/>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Oval 101"/>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Oval 102"/>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3" name="Freeform 103"/>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Freeform 104"/>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Freeform 105"/>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Freeform 106"/>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26" name="Group 125"/>
          <p:cNvGrpSpPr/>
          <p:nvPr/>
        </p:nvGrpSpPr>
        <p:grpSpPr>
          <a:xfrm>
            <a:off x="4803775" y="2328863"/>
            <a:ext cx="3395663" cy="2024063"/>
            <a:chOff x="4803775" y="2328863"/>
            <a:chExt cx="3395663" cy="2024063"/>
          </a:xfrm>
        </p:grpSpPr>
        <p:sp>
          <p:nvSpPr>
            <p:cNvPr id="12" name="Freeform 12"/>
            <p:cNvSpPr>
              <a:spLocks noEditPoints="1"/>
            </p:cNvSpPr>
            <p:nvPr/>
          </p:nvSpPr>
          <p:spPr bwMode="auto">
            <a:xfrm>
              <a:off x="4803775"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3"/>
            <p:cNvSpPr>
              <a:spLocks/>
            </p:cNvSpPr>
            <p:nvPr/>
          </p:nvSpPr>
          <p:spPr bwMode="auto">
            <a:xfrm>
              <a:off x="5078413"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6"/>
            <p:cNvSpPr>
              <a:spLocks noEditPoints="1"/>
            </p:cNvSpPr>
            <p:nvPr/>
          </p:nvSpPr>
          <p:spPr bwMode="auto">
            <a:xfrm>
              <a:off x="6535738" y="3143251"/>
              <a:ext cx="296863" cy="30163"/>
            </a:xfrm>
            <a:custGeom>
              <a:avLst/>
              <a:gdLst>
                <a:gd name="T0" fmla="*/ 165 w 187"/>
                <a:gd name="T1" fmla="*/ 19 h 19"/>
                <a:gd name="T2" fmla="*/ 187 w 187"/>
                <a:gd name="T3" fmla="*/ 19 h 19"/>
                <a:gd name="T4" fmla="*/ 187 w 187"/>
                <a:gd name="T5" fmla="*/ 0 h 19"/>
                <a:gd name="T6" fmla="*/ 165 w 187"/>
                <a:gd name="T7" fmla="*/ 0 h 19"/>
                <a:gd name="T8" fmla="*/ 165 w 187"/>
                <a:gd name="T9" fmla="*/ 19 h 19"/>
                <a:gd name="T10" fmla="*/ 165 w 187"/>
                <a:gd name="T11" fmla="*/ 19 h 19"/>
                <a:gd name="T12" fmla="*/ 165 w 187"/>
                <a:gd name="T13" fmla="*/ 19 h 19"/>
                <a:gd name="T14" fmla="*/ 165 w 187"/>
                <a:gd name="T15" fmla="*/ 0 h 19"/>
                <a:gd name="T16" fmla="*/ 165 w 187"/>
                <a:gd name="T17" fmla="*/ 0 h 19"/>
                <a:gd name="T18" fmla="*/ 165 w 187"/>
                <a:gd name="T19" fmla="*/ 19 h 19"/>
                <a:gd name="T20" fmla="*/ 111 w 187"/>
                <a:gd name="T21" fmla="*/ 19 h 19"/>
                <a:gd name="T22" fmla="*/ 146 w 187"/>
                <a:gd name="T23" fmla="*/ 19 h 19"/>
                <a:gd name="T24" fmla="*/ 146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4 w 187"/>
                <a:gd name="T41" fmla="*/ 19 h 19"/>
                <a:gd name="T42" fmla="*/ 92 w 187"/>
                <a:gd name="T43" fmla="*/ 19 h 19"/>
                <a:gd name="T44" fmla="*/ 92 w 187"/>
                <a:gd name="T45" fmla="*/ 0 h 19"/>
                <a:gd name="T46" fmla="*/ 54 w 187"/>
                <a:gd name="T47" fmla="*/ 0 h 19"/>
                <a:gd name="T48" fmla="*/ 54 w 187"/>
                <a:gd name="T49" fmla="*/ 19 h 19"/>
                <a:gd name="T50" fmla="*/ 54 w 187"/>
                <a:gd name="T51" fmla="*/ 19 h 19"/>
                <a:gd name="T52" fmla="*/ 54 w 187"/>
                <a:gd name="T53" fmla="*/ 19 h 19"/>
                <a:gd name="T54" fmla="*/ 54 w 187"/>
                <a:gd name="T55" fmla="*/ 0 h 19"/>
                <a:gd name="T56" fmla="*/ 54 w 187"/>
                <a:gd name="T57" fmla="*/ 0 h 19"/>
                <a:gd name="T58" fmla="*/ 54 w 187"/>
                <a:gd name="T59" fmla="*/ 19 h 19"/>
                <a:gd name="T60" fmla="*/ 0 w 187"/>
                <a:gd name="T61" fmla="*/ 19 h 19"/>
                <a:gd name="T62" fmla="*/ 35 w 187"/>
                <a:gd name="T63" fmla="*/ 19 h 19"/>
                <a:gd name="T64" fmla="*/ 35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5" y="19"/>
                  </a:moveTo>
                  <a:lnTo>
                    <a:pt x="187" y="19"/>
                  </a:lnTo>
                  <a:lnTo>
                    <a:pt x="187" y="0"/>
                  </a:lnTo>
                  <a:lnTo>
                    <a:pt x="165" y="0"/>
                  </a:lnTo>
                  <a:lnTo>
                    <a:pt x="165" y="19"/>
                  </a:lnTo>
                  <a:close/>
                  <a:moveTo>
                    <a:pt x="165" y="19"/>
                  </a:moveTo>
                  <a:lnTo>
                    <a:pt x="165" y="19"/>
                  </a:lnTo>
                  <a:lnTo>
                    <a:pt x="165" y="0"/>
                  </a:lnTo>
                  <a:lnTo>
                    <a:pt x="165" y="0"/>
                  </a:lnTo>
                  <a:lnTo>
                    <a:pt x="165" y="19"/>
                  </a:lnTo>
                  <a:close/>
                  <a:moveTo>
                    <a:pt x="111" y="19"/>
                  </a:moveTo>
                  <a:lnTo>
                    <a:pt x="146" y="19"/>
                  </a:lnTo>
                  <a:lnTo>
                    <a:pt x="146" y="0"/>
                  </a:lnTo>
                  <a:lnTo>
                    <a:pt x="111" y="0"/>
                  </a:lnTo>
                  <a:lnTo>
                    <a:pt x="111" y="19"/>
                  </a:lnTo>
                  <a:close/>
                  <a:moveTo>
                    <a:pt x="111" y="19"/>
                  </a:moveTo>
                  <a:lnTo>
                    <a:pt x="111" y="19"/>
                  </a:lnTo>
                  <a:lnTo>
                    <a:pt x="111" y="0"/>
                  </a:lnTo>
                  <a:lnTo>
                    <a:pt x="111" y="0"/>
                  </a:lnTo>
                  <a:lnTo>
                    <a:pt x="111" y="19"/>
                  </a:lnTo>
                  <a:close/>
                  <a:moveTo>
                    <a:pt x="54" y="19"/>
                  </a:moveTo>
                  <a:lnTo>
                    <a:pt x="92" y="19"/>
                  </a:lnTo>
                  <a:lnTo>
                    <a:pt x="92" y="0"/>
                  </a:lnTo>
                  <a:lnTo>
                    <a:pt x="54" y="0"/>
                  </a:lnTo>
                  <a:lnTo>
                    <a:pt x="54" y="19"/>
                  </a:lnTo>
                  <a:close/>
                  <a:moveTo>
                    <a:pt x="54" y="19"/>
                  </a:moveTo>
                  <a:lnTo>
                    <a:pt x="54" y="19"/>
                  </a:lnTo>
                  <a:lnTo>
                    <a:pt x="54" y="0"/>
                  </a:lnTo>
                  <a:lnTo>
                    <a:pt x="54" y="0"/>
                  </a:lnTo>
                  <a:lnTo>
                    <a:pt x="54" y="19"/>
                  </a:lnTo>
                  <a:close/>
                  <a:moveTo>
                    <a:pt x="0" y="19"/>
                  </a:moveTo>
                  <a:lnTo>
                    <a:pt x="35" y="19"/>
                  </a:lnTo>
                  <a:lnTo>
                    <a:pt x="35"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7"/>
            <p:cNvSpPr>
              <a:spLocks/>
            </p:cNvSpPr>
            <p:nvPr/>
          </p:nvSpPr>
          <p:spPr bwMode="auto">
            <a:xfrm>
              <a:off x="6810375" y="30829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30"/>
            <p:cNvSpPr>
              <a:spLocks noChangeArrowheads="1"/>
            </p:cNvSpPr>
            <p:nvPr/>
          </p:nvSpPr>
          <p:spPr bwMode="auto">
            <a:xfrm>
              <a:off x="5708650" y="4048126"/>
              <a:ext cx="200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T</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1" name="Rectangle 31"/>
            <p:cNvSpPr>
              <a:spLocks noChangeArrowheads="1"/>
            </p:cNvSpPr>
            <p:nvPr/>
          </p:nvSpPr>
          <p:spPr bwMode="auto">
            <a:xfrm>
              <a:off x="5780088" y="4048126"/>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ransfo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2" name="Rectangle 32"/>
            <p:cNvSpPr>
              <a:spLocks noChangeArrowheads="1"/>
            </p:cNvSpPr>
            <p:nvPr/>
          </p:nvSpPr>
          <p:spPr bwMode="auto">
            <a:xfrm>
              <a:off x="624681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3" name="Rectangle 33"/>
            <p:cNvSpPr>
              <a:spLocks noChangeArrowheads="1"/>
            </p:cNvSpPr>
            <p:nvPr/>
          </p:nvSpPr>
          <p:spPr bwMode="auto">
            <a:xfrm>
              <a:off x="6302375" y="4048126"/>
              <a:ext cx="1074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m to structu</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4" name="Rectangle 34"/>
            <p:cNvSpPr>
              <a:spLocks noChangeArrowheads="1"/>
            </p:cNvSpPr>
            <p:nvPr/>
          </p:nvSpPr>
          <p:spPr bwMode="auto">
            <a:xfrm>
              <a:off x="7215188"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5" name="Rectangle 35"/>
            <p:cNvSpPr>
              <a:spLocks noChangeArrowheads="1"/>
            </p:cNvSpPr>
            <p:nvPr/>
          </p:nvSpPr>
          <p:spPr bwMode="auto">
            <a:xfrm>
              <a:off x="7270750" y="4048126"/>
              <a:ext cx="714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ed data</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6" name="Freeform 36"/>
            <p:cNvSpPr>
              <a:spLocks noEditPoints="1"/>
            </p:cNvSpPr>
            <p:nvPr/>
          </p:nvSpPr>
          <p:spPr bwMode="auto">
            <a:xfrm>
              <a:off x="5353050" y="2328863"/>
              <a:ext cx="2846388" cy="1657350"/>
            </a:xfrm>
            <a:custGeom>
              <a:avLst/>
              <a:gdLst>
                <a:gd name="T0" fmla="*/ 158 w 758"/>
                <a:gd name="T1" fmla="*/ 8 h 440"/>
                <a:gd name="T2" fmla="*/ 197 w 758"/>
                <a:gd name="T3" fmla="*/ 9 h 440"/>
                <a:gd name="T4" fmla="*/ 220 w 758"/>
                <a:gd name="T5" fmla="*/ 8 h 440"/>
                <a:gd name="T6" fmla="*/ 265 w 758"/>
                <a:gd name="T7" fmla="*/ 0 h 440"/>
                <a:gd name="T8" fmla="*/ 273 w 758"/>
                <a:gd name="T9" fmla="*/ 8 h 440"/>
                <a:gd name="T10" fmla="*/ 311 w 758"/>
                <a:gd name="T11" fmla="*/ 0 h 440"/>
                <a:gd name="T12" fmla="*/ 341 w 758"/>
                <a:gd name="T13" fmla="*/ 0 h 440"/>
                <a:gd name="T14" fmla="*/ 380 w 758"/>
                <a:gd name="T15" fmla="*/ 8 h 440"/>
                <a:gd name="T16" fmla="*/ 425 w 758"/>
                <a:gd name="T17" fmla="*/ 0 h 440"/>
                <a:gd name="T18" fmla="*/ 433 w 758"/>
                <a:gd name="T19" fmla="*/ 8 h 440"/>
                <a:gd name="T20" fmla="*/ 471 w 758"/>
                <a:gd name="T21" fmla="*/ 0 h 440"/>
                <a:gd name="T22" fmla="*/ 501 w 758"/>
                <a:gd name="T23" fmla="*/ 0 h 440"/>
                <a:gd name="T24" fmla="*/ 539 w 758"/>
                <a:gd name="T25" fmla="*/ 8 h 440"/>
                <a:gd name="T26" fmla="*/ 585 w 758"/>
                <a:gd name="T27" fmla="*/ 4 h 440"/>
                <a:gd name="T28" fmla="*/ 591 w 758"/>
                <a:gd name="T29" fmla="*/ 13 h 440"/>
                <a:gd name="T30" fmla="*/ 630 w 758"/>
                <a:gd name="T31" fmla="*/ 18 h 440"/>
                <a:gd name="T32" fmla="*/ 657 w 758"/>
                <a:gd name="T33" fmla="*/ 33 h 440"/>
                <a:gd name="T34" fmla="*/ 683 w 758"/>
                <a:gd name="T35" fmla="*/ 62 h 440"/>
                <a:gd name="T36" fmla="*/ 719 w 758"/>
                <a:gd name="T37" fmla="*/ 91 h 440"/>
                <a:gd name="T38" fmla="*/ 716 w 758"/>
                <a:gd name="T39" fmla="*/ 101 h 440"/>
                <a:gd name="T40" fmla="*/ 741 w 758"/>
                <a:gd name="T41" fmla="*/ 131 h 440"/>
                <a:gd name="T42" fmla="*/ 751 w 758"/>
                <a:gd name="T43" fmla="*/ 161 h 440"/>
                <a:gd name="T44" fmla="*/ 750 w 758"/>
                <a:gd name="T45" fmla="*/ 199 h 440"/>
                <a:gd name="T46" fmla="*/ 750 w 758"/>
                <a:gd name="T47" fmla="*/ 222 h 440"/>
                <a:gd name="T48" fmla="*/ 754 w 758"/>
                <a:gd name="T49" fmla="*/ 268 h 440"/>
                <a:gd name="T50" fmla="*/ 744 w 758"/>
                <a:gd name="T51" fmla="*/ 274 h 440"/>
                <a:gd name="T52" fmla="*/ 740 w 758"/>
                <a:gd name="T53" fmla="*/ 312 h 440"/>
                <a:gd name="T54" fmla="*/ 725 w 758"/>
                <a:gd name="T55" fmla="*/ 339 h 440"/>
                <a:gd name="T56" fmla="*/ 696 w 758"/>
                <a:gd name="T57" fmla="*/ 365 h 440"/>
                <a:gd name="T58" fmla="*/ 667 w 758"/>
                <a:gd name="T59" fmla="*/ 401 h 440"/>
                <a:gd name="T60" fmla="*/ 656 w 758"/>
                <a:gd name="T61" fmla="*/ 399 h 440"/>
                <a:gd name="T62" fmla="*/ 626 w 758"/>
                <a:gd name="T63" fmla="*/ 423 h 440"/>
                <a:gd name="T64" fmla="*/ 597 w 758"/>
                <a:gd name="T65" fmla="*/ 433 h 440"/>
                <a:gd name="T66" fmla="*/ 558 w 758"/>
                <a:gd name="T67" fmla="*/ 432 h 440"/>
                <a:gd name="T68" fmla="*/ 535 w 758"/>
                <a:gd name="T69" fmla="*/ 432 h 440"/>
                <a:gd name="T70" fmla="*/ 490 w 758"/>
                <a:gd name="T71" fmla="*/ 440 h 440"/>
                <a:gd name="T72" fmla="*/ 482 w 758"/>
                <a:gd name="T73" fmla="*/ 432 h 440"/>
                <a:gd name="T74" fmla="*/ 444 w 758"/>
                <a:gd name="T75" fmla="*/ 440 h 440"/>
                <a:gd name="T76" fmla="*/ 414 w 758"/>
                <a:gd name="T77" fmla="*/ 440 h 440"/>
                <a:gd name="T78" fmla="*/ 376 w 758"/>
                <a:gd name="T79" fmla="*/ 432 h 440"/>
                <a:gd name="T80" fmla="*/ 330 w 758"/>
                <a:gd name="T81" fmla="*/ 440 h 440"/>
                <a:gd name="T82" fmla="*/ 322 w 758"/>
                <a:gd name="T83" fmla="*/ 432 h 440"/>
                <a:gd name="T84" fmla="*/ 284 w 758"/>
                <a:gd name="T85" fmla="*/ 440 h 440"/>
                <a:gd name="T86" fmla="*/ 254 w 758"/>
                <a:gd name="T87" fmla="*/ 440 h 440"/>
                <a:gd name="T88" fmla="*/ 216 w 758"/>
                <a:gd name="T89" fmla="*/ 432 h 440"/>
                <a:gd name="T90" fmla="*/ 170 w 758"/>
                <a:gd name="T91" fmla="*/ 435 h 440"/>
                <a:gd name="T92" fmla="*/ 164 w 758"/>
                <a:gd name="T93" fmla="*/ 426 h 440"/>
                <a:gd name="T94" fmla="*/ 126 w 758"/>
                <a:gd name="T95" fmla="*/ 421 h 440"/>
                <a:gd name="T96" fmla="*/ 99 w 758"/>
                <a:gd name="T97" fmla="*/ 406 h 440"/>
                <a:gd name="T98" fmla="*/ 73 w 758"/>
                <a:gd name="T99" fmla="*/ 376 h 440"/>
                <a:gd name="T100" fmla="*/ 38 w 758"/>
                <a:gd name="T101" fmla="*/ 347 h 440"/>
                <a:gd name="T102" fmla="*/ 40 w 758"/>
                <a:gd name="T103" fmla="*/ 336 h 440"/>
                <a:gd name="T104" fmla="*/ 16 w 758"/>
                <a:gd name="T105" fmla="*/ 306 h 440"/>
                <a:gd name="T106" fmla="*/ 6 w 758"/>
                <a:gd name="T107" fmla="*/ 277 h 440"/>
                <a:gd name="T108" fmla="*/ 8 w 758"/>
                <a:gd name="T109" fmla="*/ 238 h 440"/>
                <a:gd name="T110" fmla="*/ 8 w 758"/>
                <a:gd name="T111" fmla="*/ 215 h 440"/>
                <a:gd name="T112" fmla="*/ 5 w 758"/>
                <a:gd name="T113" fmla="*/ 169 h 440"/>
                <a:gd name="T114" fmla="*/ 14 w 758"/>
                <a:gd name="T115" fmla="*/ 16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40">
                  <a:moveTo>
                    <a:pt x="151" y="10"/>
                  </a:moveTo>
                  <a:cubicBezTo>
                    <a:pt x="150" y="10"/>
                    <a:pt x="150" y="10"/>
                    <a:pt x="149" y="10"/>
                  </a:cubicBezTo>
                  <a:cubicBezTo>
                    <a:pt x="151" y="18"/>
                    <a:pt x="151" y="18"/>
                    <a:pt x="151" y="18"/>
                  </a:cubicBezTo>
                  <a:cubicBezTo>
                    <a:pt x="152" y="18"/>
                    <a:pt x="153" y="17"/>
                    <a:pt x="153" y="17"/>
                  </a:cubicBezTo>
                  <a:cubicBezTo>
                    <a:pt x="151" y="10"/>
                    <a:pt x="151" y="10"/>
                    <a:pt x="151" y="10"/>
                  </a:cubicBezTo>
                  <a:close/>
                  <a:moveTo>
                    <a:pt x="174" y="4"/>
                  </a:moveTo>
                  <a:cubicBezTo>
                    <a:pt x="168" y="5"/>
                    <a:pt x="163" y="6"/>
                    <a:pt x="158" y="8"/>
                  </a:cubicBezTo>
                  <a:cubicBezTo>
                    <a:pt x="161" y="15"/>
                    <a:pt x="161" y="15"/>
                    <a:pt x="161" y="15"/>
                  </a:cubicBezTo>
                  <a:cubicBezTo>
                    <a:pt x="165" y="14"/>
                    <a:pt x="170" y="13"/>
                    <a:pt x="175" y="12"/>
                  </a:cubicBezTo>
                  <a:cubicBezTo>
                    <a:pt x="174" y="4"/>
                    <a:pt x="174" y="4"/>
                    <a:pt x="174" y="4"/>
                  </a:cubicBezTo>
                  <a:close/>
                  <a:moveTo>
                    <a:pt x="197" y="1"/>
                  </a:moveTo>
                  <a:cubicBezTo>
                    <a:pt x="191" y="1"/>
                    <a:pt x="186" y="2"/>
                    <a:pt x="181" y="3"/>
                  </a:cubicBezTo>
                  <a:cubicBezTo>
                    <a:pt x="182" y="10"/>
                    <a:pt x="182" y="10"/>
                    <a:pt x="182" y="10"/>
                  </a:cubicBezTo>
                  <a:cubicBezTo>
                    <a:pt x="187" y="10"/>
                    <a:pt x="192" y="9"/>
                    <a:pt x="197" y="9"/>
                  </a:cubicBezTo>
                  <a:lnTo>
                    <a:pt x="197" y="1"/>
                  </a:lnTo>
                  <a:close/>
                  <a:moveTo>
                    <a:pt x="220" y="0"/>
                  </a:moveTo>
                  <a:cubicBezTo>
                    <a:pt x="214" y="0"/>
                    <a:pt x="214" y="0"/>
                    <a:pt x="214" y="0"/>
                  </a:cubicBezTo>
                  <a:cubicBezTo>
                    <a:pt x="211" y="0"/>
                    <a:pt x="208" y="0"/>
                    <a:pt x="204" y="0"/>
                  </a:cubicBezTo>
                  <a:cubicBezTo>
                    <a:pt x="205" y="8"/>
                    <a:pt x="205" y="8"/>
                    <a:pt x="205" y="8"/>
                  </a:cubicBezTo>
                  <a:cubicBezTo>
                    <a:pt x="208" y="8"/>
                    <a:pt x="211" y="8"/>
                    <a:pt x="214" y="8"/>
                  </a:cubicBezTo>
                  <a:cubicBezTo>
                    <a:pt x="220" y="8"/>
                    <a:pt x="220" y="8"/>
                    <a:pt x="220" y="8"/>
                  </a:cubicBezTo>
                  <a:cubicBezTo>
                    <a:pt x="220" y="0"/>
                    <a:pt x="220" y="0"/>
                    <a:pt x="220" y="0"/>
                  </a:cubicBezTo>
                  <a:close/>
                  <a:moveTo>
                    <a:pt x="243" y="0"/>
                  </a:moveTo>
                  <a:cubicBezTo>
                    <a:pt x="227" y="0"/>
                    <a:pt x="227" y="0"/>
                    <a:pt x="227" y="0"/>
                  </a:cubicBezTo>
                  <a:cubicBezTo>
                    <a:pt x="227" y="8"/>
                    <a:pt x="227" y="8"/>
                    <a:pt x="227" y="8"/>
                  </a:cubicBezTo>
                  <a:cubicBezTo>
                    <a:pt x="243" y="8"/>
                    <a:pt x="243" y="8"/>
                    <a:pt x="243" y="8"/>
                  </a:cubicBezTo>
                  <a:lnTo>
                    <a:pt x="243" y="0"/>
                  </a:lnTo>
                  <a:close/>
                  <a:moveTo>
                    <a:pt x="265" y="0"/>
                  </a:moveTo>
                  <a:cubicBezTo>
                    <a:pt x="250" y="0"/>
                    <a:pt x="250" y="0"/>
                    <a:pt x="250" y="0"/>
                  </a:cubicBezTo>
                  <a:cubicBezTo>
                    <a:pt x="250" y="8"/>
                    <a:pt x="250" y="8"/>
                    <a:pt x="250" y="8"/>
                  </a:cubicBezTo>
                  <a:cubicBezTo>
                    <a:pt x="265" y="8"/>
                    <a:pt x="265" y="8"/>
                    <a:pt x="265" y="8"/>
                  </a:cubicBezTo>
                  <a:lnTo>
                    <a:pt x="265" y="0"/>
                  </a:lnTo>
                  <a:close/>
                  <a:moveTo>
                    <a:pt x="288" y="0"/>
                  </a:moveTo>
                  <a:cubicBezTo>
                    <a:pt x="273" y="0"/>
                    <a:pt x="273" y="0"/>
                    <a:pt x="273" y="0"/>
                  </a:cubicBezTo>
                  <a:cubicBezTo>
                    <a:pt x="273" y="8"/>
                    <a:pt x="273" y="8"/>
                    <a:pt x="273" y="8"/>
                  </a:cubicBezTo>
                  <a:cubicBezTo>
                    <a:pt x="288" y="8"/>
                    <a:pt x="288" y="8"/>
                    <a:pt x="288" y="8"/>
                  </a:cubicBezTo>
                  <a:lnTo>
                    <a:pt x="288" y="0"/>
                  </a:lnTo>
                  <a:close/>
                  <a:moveTo>
                    <a:pt x="311" y="0"/>
                  </a:moveTo>
                  <a:cubicBezTo>
                    <a:pt x="296" y="0"/>
                    <a:pt x="296" y="0"/>
                    <a:pt x="296" y="0"/>
                  </a:cubicBezTo>
                  <a:cubicBezTo>
                    <a:pt x="296" y="8"/>
                    <a:pt x="296" y="8"/>
                    <a:pt x="296" y="8"/>
                  </a:cubicBezTo>
                  <a:cubicBezTo>
                    <a:pt x="311" y="8"/>
                    <a:pt x="311" y="8"/>
                    <a:pt x="311" y="8"/>
                  </a:cubicBezTo>
                  <a:lnTo>
                    <a:pt x="311" y="0"/>
                  </a:lnTo>
                  <a:close/>
                  <a:moveTo>
                    <a:pt x="334" y="0"/>
                  </a:moveTo>
                  <a:cubicBezTo>
                    <a:pt x="319" y="0"/>
                    <a:pt x="319" y="0"/>
                    <a:pt x="319" y="0"/>
                  </a:cubicBezTo>
                  <a:cubicBezTo>
                    <a:pt x="319" y="8"/>
                    <a:pt x="319" y="8"/>
                    <a:pt x="319" y="8"/>
                  </a:cubicBezTo>
                  <a:cubicBezTo>
                    <a:pt x="334" y="8"/>
                    <a:pt x="334" y="8"/>
                    <a:pt x="334" y="8"/>
                  </a:cubicBezTo>
                  <a:lnTo>
                    <a:pt x="334" y="0"/>
                  </a:lnTo>
                  <a:close/>
                  <a:moveTo>
                    <a:pt x="357" y="0"/>
                  </a:moveTo>
                  <a:cubicBezTo>
                    <a:pt x="341" y="0"/>
                    <a:pt x="341" y="0"/>
                    <a:pt x="341" y="0"/>
                  </a:cubicBezTo>
                  <a:cubicBezTo>
                    <a:pt x="341" y="8"/>
                    <a:pt x="341" y="8"/>
                    <a:pt x="341" y="8"/>
                  </a:cubicBezTo>
                  <a:cubicBezTo>
                    <a:pt x="357" y="8"/>
                    <a:pt x="357" y="8"/>
                    <a:pt x="357" y="8"/>
                  </a:cubicBezTo>
                  <a:lnTo>
                    <a:pt x="357" y="0"/>
                  </a:lnTo>
                  <a:close/>
                  <a:moveTo>
                    <a:pt x="380" y="0"/>
                  </a:moveTo>
                  <a:cubicBezTo>
                    <a:pt x="364" y="0"/>
                    <a:pt x="364" y="0"/>
                    <a:pt x="364" y="0"/>
                  </a:cubicBezTo>
                  <a:cubicBezTo>
                    <a:pt x="364" y="8"/>
                    <a:pt x="364" y="8"/>
                    <a:pt x="364" y="8"/>
                  </a:cubicBezTo>
                  <a:cubicBezTo>
                    <a:pt x="380" y="8"/>
                    <a:pt x="380" y="8"/>
                    <a:pt x="380" y="8"/>
                  </a:cubicBezTo>
                  <a:lnTo>
                    <a:pt x="380" y="0"/>
                  </a:lnTo>
                  <a:close/>
                  <a:moveTo>
                    <a:pt x="402" y="0"/>
                  </a:moveTo>
                  <a:cubicBezTo>
                    <a:pt x="387" y="0"/>
                    <a:pt x="387" y="0"/>
                    <a:pt x="387" y="0"/>
                  </a:cubicBezTo>
                  <a:cubicBezTo>
                    <a:pt x="387" y="8"/>
                    <a:pt x="387" y="8"/>
                    <a:pt x="387" y="8"/>
                  </a:cubicBezTo>
                  <a:cubicBezTo>
                    <a:pt x="402" y="8"/>
                    <a:pt x="402" y="8"/>
                    <a:pt x="402" y="8"/>
                  </a:cubicBezTo>
                  <a:lnTo>
                    <a:pt x="402" y="0"/>
                  </a:lnTo>
                  <a:close/>
                  <a:moveTo>
                    <a:pt x="425" y="0"/>
                  </a:moveTo>
                  <a:cubicBezTo>
                    <a:pt x="410" y="0"/>
                    <a:pt x="410" y="0"/>
                    <a:pt x="410" y="0"/>
                  </a:cubicBezTo>
                  <a:cubicBezTo>
                    <a:pt x="410" y="8"/>
                    <a:pt x="410" y="8"/>
                    <a:pt x="410" y="8"/>
                  </a:cubicBezTo>
                  <a:cubicBezTo>
                    <a:pt x="425" y="8"/>
                    <a:pt x="425" y="8"/>
                    <a:pt x="425" y="8"/>
                  </a:cubicBezTo>
                  <a:lnTo>
                    <a:pt x="425" y="0"/>
                  </a:lnTo>
                  <a:close/>
                  <a:moveTo>
                    <a:pt x="448" y="0"/>
                  </a:moveTo>
                  <a:cubicBezTo>
                    <a:pt x="433" y="0"/>
                    <a:pt x="433" y="0"/>
                    <a:pt x="433" y="0"/>
                  </a:cubicBezTo>
                  <a:cubicBezTo>
                    <a:pt x="433" y="8"/>
                    <a:pt x="433" y="8"/>
                    <a:pt x="433" y="8"/>
                  </a:cubicBezTo>
                  <a:cubicBezTo>
                    <a:pt x="448" y="8"/>
                    <a:pt x="448" y="8"/>
                    <a:pt x="448" y="8"/>
                  </a:cubicBezTo>
                  <a:lnTo>
                    <a:pt x="448" y="0"/>
                  </a:lnTo>
                  <a:close/>
                  <a:moveTo>
                    <a:pt x="471" y="0"/>
                  </a:moveTo>
                  <a:cubicBezTo>
                    <a:pt x="456" y="0"/>
                    <a:pt x="456" y="0"/>
                    <a:pt x="456" y="0"/>
                  </a:cubicBezTo>
                  <a:cubicBezTo>
                    <a:pt x="456" y="8"/>
                    <a:pt x="456" y="8"/>
                    <a:pt x="456" y="8"/>
                  </a:cubicBezTo>
                  <a:cubicBezTo>
                    <a:pt x="471" y="8"/>
                    <a:pt x="471" y="8"/>
                    <a:pt x="471" y="8"/>
                  </a:cubicBezTo>
                  <a:lnTo>
                    <a:pt x="471" y="0"/>
                  </a:lnTo>
                  <a:close/>
                  <a:moveTo>
                    <a:pt x="494" y="0"/>
                  </a:moveTo>
                  <a:cubicBezTo>
                    <a:pt x="478" y="0"/>
                    <a:pt x="478" y="0"/>
                    <a:pt x="478" y="0"/>
                  </a:cubicBezTo>
                  <a:cubicBezTo>
                    <a:pt x="478" y="8"/>
                    <a:pt x="478" y="8"/>
                    <a:pt x="478" y="8"/>
                  </a:cubicBezTo>
                  <a:cubicBezTo>
                    <a:pt x="494" y="8"/>
                    <a:pt x="494" y="8"/>
                    <a:pt x="494" y="8"/>
                  </a:cubicBezTo>
                  <a:lnTo>
                    <a:pt x="494" y="0"/>
                  </a:lnTo>
                  <a:close/>
                  <a:moveTo>
                    <a:pt x="516" y="0"/>
                  </a:moveTo>
                  <a:cubicBezTo>
                    <a:pt x="501" y="0"/>
                    <a:pt x="501" y="0"/>
                    <a:pt x="501" y="0"/>
                  </a:cubicBezTo>
                  <a:cubicBezTo>
                    <a:pt x="501" y="8"/>
                    <a:pt x="501" y="8"/>
                    <a:pt x="501" y="8"/>
                  </a:cubicBezTo>
                  <a:cubicBezTo>
                    <a:pt x="516" y="8"/>
                    <a:pt x="516" y="8"/>
                    <a:pt x="516" y="8"/>
                  </a:cubicBezTo>
                  <a:lnTo>
                    <a:pt x="516" y="0"/>
                  </a:lnTo>
                  <a:close/>
                  <a:moveTo>
                    <a:pt x="539" y="0"/>
                  </a:moveTo>
                  <a:cubicBezTo>
                    <a:pt x="524" y="0"/>
                    <a:pt x="524" y="0"/>
                    <a:pt x="524" y="0"/>
                  </a:cubicBezTo>
                  <a:cubicBezTo>
                    <a:pt x="524" y="8"/>
                    <a:pt x="524" y="8"/>
                    <a:pt x="524" y="8"/>
                  </a:cubicBezTo>
                  <a:cubicBezTo>
                    <a:pt x="539" y="8"/>
                    <a:pt x="539" y="8"/>
                    <a:pt x="539" y="8"/>
                  </a:cubicBezTo>
                  <a:lnTo>
                    <a:pt x="539" y="0"/>
                  </a:lnTo>
                  <a:close/>
                  <a:moveTo>
                    <a:pt x="562" y="1"/>
                  </a:moveTo>
                  <a:cubicBezTo>
                    <a:pt x="557" y="0"/>
                    <a:pt x="552" y="0"/>
                    <a:pt x="547" y="0"/>
                  </a:cubicBezTo>
                  <a:cubicBezTo>
                    <a:pt x="547" y="8"/>
                    <a:pt x="547" y="8"/>
                    <a:pt x="547" y="8"/>
                  </a:cubicBezTo>
                  <a:cubicBezTo>
                    <a:pt x="552" y="8"/>
                    <a:pt x="557" y="8"/>
                    <a:pt x="562" y="9"/>
                  </a:cubicBezTo>
                  <a:cubicBezTo>
                    <a:pt x="562" y="1"/>
                    <a:pt x="562" y="1"/>
                    <a:pt x="562" y="1"/>
                  </a:cubicBezTo>
                  <a:close/>
                  <a:moveTo>
                    <a:pt x="585" y="4"/>
                  </a:moveTo>
                  <a:cubicBezTo>
                    <a:pt x="580" y="3"/>
                    <a:pt x="575" y="2"/>
                    <a:pt x="570" y="2"/>
                  </a:cubicBezTo>
                  <a:cubicBezTo>
                    <a:pt x="569" y="9"/>
                    <a:pt x="569" y="9"/>
                    <a:pt x="569" y="9"/>
                  </a:cubicBezTo>
                  <a:cubicBezTo>
                    <a:pt x="574" y="10"/>
                    <a:pt x="579" y="11"/>
                    <a:pt x="584" y="12"/>
                  </a:cubicBezTo>
                  <a:lnTo>
                    <a:pt x="585" y="4"/>
                  </a:lnTo>
                  <a:close/>
                  <a:moveTo>
                    <a:pt x="608" y="10"/>
                  </a:moveTo>
                  <a:cubicBezTo>
                    <a:pt x="603" y="8"/>
                    <a:pt x="598" y="7"/>
                    <a:pt x="593" y="6"/>
                  </a:cubicBezTo>
                  <a:cubicBezTo>
                    <a:pt x="591" y="13"/>
                    <a:pt x="591" y="13"/>
                    <a:pt x="591" y="13"/>
                  </a:cubicBezTo>
                  <a:cubicBezTo>
                    <a:pt x="596" y="15"/>
                    <a:pt x="601" y="16"/>
                    <a:pt x="606" y="17"/>
                  </a:cubicBezTo>
                  <a:lnTo>
                    <a:pt x="608" y="10"/>
                  </a:lnTo>
                  <a:close/>
                  <a:moveTo>
                    <a:pt x="630" y="18"/>
                  </a:moveTo>
                  <a:cubicBezTo>
                    <a:pt x="625" y="16"/>
                    <a:pt x="620" y="14"/>
                    <a:pt x="615" y="12"/>
                  </a:cubicBezTo>
                  <a:cubicBezTo>
                    <a:pt x="613" y="20"/>
                    <a:pt x="613" y="20"/>
                    <a:pt x="613" y="20"/>
                  </a:cubicBezTo>
                  <a:cubicBezTo>
                    <a:pt x="617" y="21"/>
                    <a:pt x="622" y="23"/>
                    <a:pt x="627" y="25"/>
                  </a:cubicBezTo>
                  <a:cubicBezTo>
                    <a:pt x="630" y="18"/>
                    <a:pt x="630" y="18"/>
                    <a:pt x="630" y="18"/>
                  </a:cubicBezTo>
                  <a:close/>
                  <a:moveTo>
                    <a:pt x="650" y="29"/>
                  </a:moveTo>
                  <a:cubicBezTo>
                    <a:pt x="646" y="26"/>
                    <a:pt x="641" y="24"/>
                    <a:pt x="637" y="21"/>
                  </a:cubicBezTo>
                  <a:cubicBezTo>
                    <a:pt x="633" y="28"/>
                    <a:pt x="633" y="28"/>
                    <a:pt x="633" y="28"/>
                  </a:cubicBezTo>
                  <a:cubicBezTo>
                    <a:pt x="638" y="31"/>
                    <a:pt x="642" y="33"/>
                    <a:pt x="646" y="35"/>
                  </a:cubicBezTo>
                  <a:lnTo>
                    <a:pt x="650" y="29"/>
                  </a:lnTo>
                  <a:close/>
                  <a:moveTo>
                    <a:pt x="670" y="41"/>
                  </a:moveTo>
                  <a:cubicBezTo>
                    <a:pt x="666" y="38"/>
                    <a:pt x="661" y="35"/>
                    <a:pt x="657" y="33"/>
                  </a:cubicBezTo>
                  <a:cubicBezTo>
                    <a:pt x="653" y="39"/>
                    <a:pt x="653" y="39"/>
                    <a:pt x="653" y="39"/>
                  </a:cubicBezTo>
                  <a:cubicBezTo>
                    <a:pt x="657" y="42"/>
                    <a:pt x="661" y="45"/>
                    <a:pt x="665" y="48"/>
                  </a:cubicBezTo>
                  <a:cubicBezTo>
                    <a:pt x="670" y="41"/>
                    <a:pt x="670" y="41"/>
                    <a:pt x="670" y="41"/>
                  </a:cubicBezTo>
                  <a:close/>
                  <a:moveTo>
                    <a:pt x="688" y="56"/>
                  </a:moveTo>
                  <a:cubicBezTo>
                    <a:pt x="684" y="53"/>
                    <a:pt x="680" y="49"/>
                    <a:pt x="676" y="46"/>
                  </a:cubicBezTo>
                  <a:cubicBezTo>
                    <a:pt x="671" y="52"/>
                    <a:pt x="671" y="52"/>
                    <a:pt x="671" y="52"/>
                  </a:cubicBezTo>
                  <a:cubicBezTo>
                    <a:pt x="675" y="55"/>
                    <a:pt x="679" y="58"/>
                    <a:pt x="683" y="62"/>
                  </a:cubicBezTo>
                  <a:cubicBezTo>
                    <a:pt x="688" y="56"/>
                    <a:pt x="688" y="56"/>
                    <a:pt x="688" y="56"/>
                  </a:cubicBezTo>
                  <a:close/>
                  <a:moveTo>
                    <a:pt x="704" y="73"/>
                  </a:moveTo>
                  <a:cubicBezTo>
                    <a:pt x="701" y="69"/>
                    <a:pt x="697" y="65"/>
                    <a:pt x="693" y="61"/>
                  </a:cubicBezTo>
                  <a:cubicBezTo>
                    <a:pt x="688" y="67"/>
                    <a:pt x="688" y="67"/>
                    <a:pt x="688" y="67"/>
                  </a:cubicBezTo>
                  <a:cubicBezTo>
                    <a:pt x="692" y="70"/>
                    <a:pt x="695" y="74"/>
                    <a:pt x="698" y="78"/>
                  </a:cubicBezTo>
                  <a:cubicBezTo>
                    <a:pt x="704" y="73"/>
                    <a:pt x="704" y="73"/>
                    <a:pt x="704" y="73"/>
                  </a:cubicBezTo>
                  <a:close/>
                  <a:moveTo>
                    <a:pt x="719" y="91"/>
                  </a:moveTo>
                  <a:cubicBezTo>
                    <a:pt x="716" y="87"/>
                    <a:pt x="712" y="82"/>
                    <a:pt x="709" y="78"/>
                  </a:cubicBezTo>
                  <a:cubicBezTo>
                    <a:pt x="703" y="83"/>
                    <a:pt x="703" y="83"/>
                    <a:pt x="703" y="83"/>
                  </a:cubicBezTo>
                  <a:cubicBezTo>
                    <a:pt x="706" y="87"/>
                    <a:pt x="709" y="91"/>
                    <a:pt x="712" y="95"/>
                  </a:cubicBezTo>
                  <a:cubicBezTo>
                    <a:pt x="719" y="91"/>
                    <a:pt x="719" y="91"/>
                    <a:pt x="719" y="91"/>
                  </a:cubicBezTo>
                  <a:close/>
                  <a:moveTo>
                    <a:pt x="731" y="110"/>
                  </a:moveTo>
                  <a:cubicBezTo>
                    <a:pt x="728" y="106"/>
                    <a:pt x="726" y="101"/>
                    <a:pt x="723" y="97"/>
                  </a:cubicBezTo>
                  <a:cubicBezTo>
                    <a:pt x="716" y="101"/>
                    <a:pt x="716" y="101"/>
                    <a:pt x="716" y="101"/>
                  </a:cubicBezTo>
                  <a:cubicBezTo>
                    <a:pt x="719" y="106"/>
                    <a:pt x="722" y="110"/>
                    <a:pt x="724" y="114"/>
                  </a:cubicBezTo>
                  <a:cubicBezTo>
                    <a:pt x="731" y="110"/>
                    <a:pt x="731" y="110"/>
                    <a:pt x="731" y="110"/>
                  </a:cubicBezTo>
                  <a:close/>
                  <a:moveTo>
                    <a:pt x="741" y="131"/>
                  </a:moveTo>
                  <a:cubicBezTo>
                    <a:pt x="739" y="127"/>
                    <a:pt x="737" y="122"/>
                    <a:pt x="735" y="117"/>
                  </a:cubicBezTo>
                  <a:cubicBezTo>
                    <a:pt x="728" y="121"/>
                    <a:pt x="728" y="121"/>
                    <a:pt x="728" y="121"/>
                  </a:cubicBezTo>
                  <a:cubicBezTo>
                    <a:pt x="730" y="125"/>
                    <a:pt x="732" y="130"/>
                    <a:pt x="734" y="134"/>
                  </a:cubicBezTo>
                  <a:cubicBezTo>
                    <a:pt x="741" y="131"/>
                    <a:pt x="741" y="131"/>
                    <a:pt x="741" y="131"/>
                  </a:cubicBezTo>
                  <a:close/>
                  <a:moveTo>
                    <a:pt x="749" y="153"/>
                  </a:moveTo>
                  <a:cubicBezTo>
                    <a:pt x="748" y="148"/>
                    <a:pt x="746" y="143"/>
                    <a:pt x="744" y="138"/>
                  </a:cubicBezTo>
                  <a:cubicBezTo>
                    <a:pt x="737" y="141"/>
                    <a:pt x="737" y="141"/>
                    <a:pt x="737" y="141"/>
                  </a:cubicBezTo>
                  <a:cubicBezTo>
                    <a:pt x="739" y="146"/>
                    <a:pt x="740" y="151"/>
                    <a:pt x="742" y="155"/>
                  </a:cubicBezTo>
                  <a:cubicBezTo>
                    <a:pt x="749" y="153"/>
                    <a:pt x="749" y="153"/>
                    <a:pt x="749" y="153"/>
                  </a:cubicBezTo>
                  <a:close/>
                  <a:moveTo>
                    <a:pt x="754" y="176"/>
                  </a:moveTo>
                  <a:cubicBezTo>
                    <a:pt x="753" y="171"/>
                    <a:pt x="752" y="166"/>
                    <a:pt x="751" y="161"/>
                  </a:cubicBezTo>
                  <a:cubicBezTo>
                    <a:pt x="744" y="163"/>
                    <a:pt x="744" y="163"/>
                    <a:pt x="744" y="163"/>
                  </a:cubicBezTo>
                  <a:cubicBezTo>
                    <a:pt x="745" y="167"/>
                    <a:pt x="746" y="172"/>
                    <a:pt x="747" y="177"/>
                  </a:cubicBezTo>
                  <a:cubicBezTo>
                    <a:pt x="754" y="176"/>
                    <a:pt x="754" y="176"/>
                    <a:pt x="754" y="176"/>
                  </a:cubicBezTo>
                  <a:close/>
                  <a:moveTo>
                    <a:pt x="757" y="199"/>
                  </a:moveTo>
                  <a:cubicBezTo>
                    <a:pt x="757" y="194"/>
                    <a:pt x="756" y="188"/>
                    <a:pt x="756" y="183"/>
                  </a:cubicBezTo>
                  <a:cubicBezTo>
                    <a:pt x="748" y="185"/>
                    <a:pt x="748" y="185"/>
                    <a:pt x="748" y="185"/>
                  </a:cubicBezTo>
                  <a:cubicBezTo>
                    <a:pt x="749" y="189"/>
                    <a:pt x="749" y="194"/>
                    <a:pt x="750" y="199"/>
                  </a:cubicBezTo>
                  <a:cubicBezTo>
                    <a:pt x="757" y="199"/>
                    <a:pt x="757" y="199"/>
                    <a:pt x="757" y="199"/>
                  </a:cubicBezTo>
                  <a:close/>
                  <a:moveTo>
                    <a:pt x="758" y="222"/>
                  </a:moveTo>
                  <a:cubicBezTo>
                    <a:pt x="758" y="214"/>
                    <a:pt x="758" y="214"/>
                    <a:pt x="758" y="214"/>
                  </a:cubicBezTo>
                  <a:cubicBezTo>
                    <a:pt x="758" y="212"/>
                    <a:pt x="758" y="209"/>
                    <a:pt x="758" y="207"/>
                  </a:cubicBezTo>
                  <a:cubicBezTo>
                    <a:pt x="750" y="207"/>
                    <a:pt x="750" y="207"/>
                    <a:pt x="750" y="207"/>
                  </a:cubicBezTo>
                  <a:cubicBezTo>
                    <a:pt x="750" y="209"/>
                    <a:pt x="750" y="212"/>
                    <a:pt x="750" y="214"/>
                  </a:cubicBezTo>
                  <a:cubicBezTo>
                    <a:pt x="750" y="222"/>
                    <a:pt x="750" y="222"/>
                    <a:pt x="750" y="222"/>
                  </a:cubicBezTo>
                  <a:cubicBezTo>
                    <a:pt x="758" y="222"/>
                    <a:pt x="758" y="222"/>
                    <a:pt x="758" y="222"/>
                  </a:cubicBezTo>
                  <a:close/>
                  <a:moveTo>
                    <a:pt x="757" y="245"/>
                  </a:moveTo>
                  <a:cubicBezTo>
                    <a:pt x="757" y="240"/>
                    <a:pt x="758" y="235"/>
                    <a:pt x="758" y="230"/>
                  </a:cubicBezTo>
                  <a:cubicBezTo>
                    <a:pt x="750" y="229"/>
                    <a:pt x="750" y="229"/>
                    <a:pt x="750" y="229"/>
                  </a:cubicBezTo>
                  <a:cubicBezTo>
                    <a:pt x="750" y="234"/>
                    <a:pt x="750" y="239"/>
                    <a:pt x="749" y="244"/>
                  </a:cubicBezTo>
                  <a:cubicBezTo>
                    <a:pt x="757" y="245"/>
                    <a:pt x="757" y="245"/>
                    <a:pt x="757" y="245"/>
                  </a:cubicBezTo>
                  <a:close/>
                  <a:moveTo>
                    <a:pt x="754" y="268"/>
                  </a:moveTo>
                  <a:cubicBezTo>
                    <a:pt x="755" y="263"/>
                    <a:pt x="756" y="258"/>
                    <a:pt x="756" y="253"/>
                  </a:cubicBezTo>
                  <a:cubicBezTo>
                    <a:pt x="749" y="252"/>
                    <a:pt x="749" y="252"/>
                    <a:pt x="749" y="252"/>
                  </a:cubicBezTo>
                  <a:cubicBezTo>
                    <a:pt x="748" y="257"/>
                    <a:pt x="747" y="262"/>
                    <a:pt x="746" y="266"/>
                  </a:cubicBezTo>
                  <a:cubicBezTo>
                    <a:pt x="754" y="268"/>
                    <a:pt x="754" y="268"/>
                    <a:pt x="754" y="268"/>
                  </a:cubicBezTo>
                  <a:close/>
                  <a:moveTo>
                    <a:pt x="748" y="291"/>
                  </a:moveTo>
                  <a:cubicBezTo>
                    <a:pt x="749" y="286"/>
                    <a:pt x="751" y="281"/>
                    <a:pt x="752" y="276"/>
                  </a:cubicBezTo>
                  <a:cubicBezTo>
                    <a:pt x="744" y="274"/>
                    <a:pt x="744" y="274"/>
                    <a:pt x="744" y="274"/>
                  </a:cubicBezTo>
                  <a:cubicBezTo>
                    <a:pt x="743" y="279"/>
                    <a:pt x="742" y="283"/>
                    <a:pt x="740" y="288"/>
                  </a:cubicBezTo>
                  <a:cubicBezTo>
                    <a:pt x="748" y="291"/>
                    <a:pt x="748" y="291"/>
                    <a:pt x="748" y="291"/>
                  </a:cubicBezTo>
                  <a:close/>
                  <a:moveTo>
                    <a:pt x="740" y="312"/>
                  </a:moveTo>
                  <a:cubicBezTo>
                    <a:pt x="742" y="308"/>
                    <a:pt x="744" y="303"/>
                    <a:pt x="745" y="298"/>
                  </a:cubicBezTo>
                  <a:cubicBezTo>
                    <a:pt x="738" y="295"/>
                    <a:pt x="738" y="295"/>
                    <a:pt x="738" y="295"/>
                  </a:cubicBezTo>
                  <a:cubicBezTo>
                    <a:pt x="736" y="300"/>
                    <a:pt x="735" y="305"/>
                    <a:pt x="733" y="309"/>
                  </a:cubicBezTo>
                  <a:cubicBezTo>
                    <a:pt x="740" y="312"/>
                    <a:pt x="740" y="312"/>
                    <a:pt x="740" y="312"/>
                  </a:cubicBezTo>
                  <a:close/>
                  <a:moveTo>
                    <a:pt x="729" y="333"/>
                  </a:moveTo>
                  <a:cubicBezTo>
                    <a:pt x="732" y="328"/>
                    <a:pt x="734" y="324"/>
                    <a:pt x="736" y="319"/>
                  </a:cubicBezTo>
                  <a:cubicBezTo>
                    <a:pt x="729" y="316"/>
                    <a:pt x="729" y="316"/>
                    <a:pt x="729" y="316"/>
                  </a:cubicBezTo>
                  <a:cubicBezTo>
                    <a:pt x="727" y="320"/>
                    <a:pt x="725" y="325"/>
                    <a:pt x="722" y="329"/>
                  </a:cubicBezTo>
                  <a:cubicBezTo>
                    <a:pt x="729" y="333"/>
                    <a:pt x="729" y="333"/>
                    <a:pt x="729" y="333"/>
                  </a:cubicBezTo>
                  <a:close/>
                  <a:moveTo>
                    <a:pt x="716" y="352"/>
                  </a:moveTo>
                  <a:cubicBezTo>
                    <a:pt x="719" y="348"/>
                    <a:pt x="722" y="344"/>
                    <a:pt x="725" y="339"/>
                  </a:cubicBezTo>
                  <a:cubicBezTo>
                    <a:pt x="719" y="335"/>
                    <a:pt x="719" y="335"/>
                    <a:pt x="719" y="335"/>
                  </a:cubicBezTo>
                  <a:cubicBezTo>
                    <a:pt x="716" y="340"/>
                    <a:pt x="713" y="344"/>
                    <a:pt x="710" y="348"/>
                  </a:cubicBezTo>
                  <a:cubicBezTo>
                    <a:pt x="716" y="352"/>
                    <a:pt x="716" y="352"/>
                    <a:pt x="716" y="352"/>
                  </a:cubicBezTo>
                  <a:close/>
                  <a:moveTo>
                    <a:pt x="702" y="370"/>
                  </a:moveTo>
                  <a:cubicBezTo>
                    <a:pt x="705" y="366"/>
                    <a:pt x="708" y="362"/>
                    <a:pt x="712" y="358"/>
                  </a:cubicBezTo>
                  <a:cubicBezTo>
                    <a:pt x="706" y="354"/>
                    <a:pt x="706" y="354"/>
                    <a:pt x="706" y="354"/>
                  </a:cubicBezTo>
                  <a:cubicBezTo>
                    <a:pt x="702" y="358"/>
                    <a:pt x="699" y="361"/>
                    <a:pt x="696" y="365"/>
                  </a:cubicBezTo>
                  <a:cubicBezTo>
                    <a:pt x="702" y="370"/>
                    <a:pt x="702" y="370"/>
                    <a:pt x="702" y="370"/>
                  </a:cubicBezTo>
                  <a:close/>
                  <a:moveTo>
                    <a:pt x="685" y="386"/>
                  </a:moveTo>
                  <a:cubicBezTo>
                    <a:pt x="689" y="383"/>
                    <a:pt x="693" y="380"/>
                    <a:pt x="696" y="376"/>
                  </a:cubicBezTo>
                  <a:cubicBezTo>
                    <a:pt x="691" y="370"/>
                    <a:pt x="691" y="370"/>
                    <a:pt x="691" y="370"/>
                  </a:cubicBezTo>
                  <a:cubicBezTo>
                    <a:pt x="687" y="374"/>
                    <a:pt x="684" y="377"/>
                    <a:pt x="680" y="381"/>
                  </a:cubicBezTo>
                  <a:cubicBezTo>
                    <a:pt x="685" y="386"/>
                    <a:pt x="685" y="386"/>
                    <a:pt x="685" y="386"/>
                  </a:cubicBezTo>
                  <a:close/>
                  <a:moveTo>
                    <a:pt x="667" y="401"/>
                  </a:moveTo>
                  <a:cubicBezTo>
                    <a:pt x="671" y="398"/>
                    <a:pt x="675" y="395"/>
                    <a:pt x="679" y="391"/>
                  </a:cubicBezTo>
                  <a:cubicBezTo>
                    <a:pt x="674" y="385"/>
                    <a:pt x="674" y="385"/>
                    <a:pt x="674" y="385"/>
                  </a:cubicBezTo>
                  <a:cubicBezTo>
                    <a:pt x="670" y="389"/>
                    <a:pt x="666" y="392"/>
                    <a:pt x="662" y="395"/>
                  </a:cubicBezTo>
                  <a:cubicBezTo>
                    <a:pt x="667" y="401"/>
                    <a:pt x="667" y="401"/>
                    <a:pt x="667" y="401"/>
                  </a:cubicBezTo>
                  <a:close/>
                  <a:moveTo>
                    <a:pt x="647" y="413"/>
                  </a:moveTo>
                  <a:cubicBezTo>
                    <a:pt x="652" y="411"/>
                    <a:pt x="656" y="408"/>
                    <a:pt x="660" y="405"/>
                  </a:cubicBezTo>
                  <a:cubicBezTo>
                    <a:pt x="656" y="399"/>
                    <a:pt x="656" y="399"/>
                    <a:pt x="656" y="399"/>
                  </a:cubicBezTo>
                  <a:cubicBezTo>
                    <a:pt x="652" y="401"/>
                    <a:pt x="648" y="404"/>
                    <a:pt x="643" y="406"/>
                  </a:cubicBezTo>
                  <a:cubicBezTo>
                    <a:pt x="647" y="413"/>
                    <a:pt x="647" y="413"/>
                    <a:pt x="647" y="413"/>
                  </a:cubicBezTo>
                  <a:close/>
                  <a:moveTo>
                    <a:pt x="626" y="423"/>
                  </a:moveTo>
                  <a:cubicBezTo>
                    <a:pt x="631" y="421"/>
                    <a:pt x="636" y="419"/>
                    <a:pt x="640" y="417"/>
                  </a:cubicBezTo>
                  <a:cubicBezTo>
                    <a:pt x="637" y="410"/>
                    <a:pt x="637" y="410"/>
                    <a:pt x="637" y="410"/>
                  </a:cubicBezTo>
                  <a:cubicBezTo>
                    <a:pt x="632" y="412"/>
                    <a:pt x="628" y="414"/>
                    <a:pt x="623" y="416"/>
                  </a:cubicBezTo>
                  <a:cubicBezTo>
                    <a:pt x="626" y="423"/>
                    <a:pt x="626" y="423"/>
                    <a:pt x="626" y="423"/>
                  </a:cubicBezTo>
                  <a:close/>
                  <a:moveTo>
                    <a:pt x="604" y="431"/>
                  </a:moveTo>
                  <a:cubicBezTo>
                    <a:pt x="609" y="430"/>
                    <a:pt x="614" y="428"/>
                    <a:pt x="619" y="426"/>
                  </a:cubicBezTo>
                  <a:cubicBezTo>
                    <a:pt x="616" y="419"/>
                    <a:pt x="616" y="419"/>
                    <a:pt x="616" y="419"/>
                  </a:cubicBezTo>
                  <a:cubicBezTo>
                    <a:pt x="612" y="421"/>
                    <a:pt x="607" y="422"/>
                    <a:pt x="602" y="424"/>
                  </a:cubicBezTo>
                  <a:lnTo>
                    <a:pt x="604" y="431"/>
                  </a:lnTo>
                  <a:close/>
                  <a:moveTo>
                    <a:pt x="582" y="437"/>
                  </a:moveTo>
                  <a:cubicBezTo>
                    <a:pt x="587" y="436"/>
                    <a:pt x="592" y="435"/>
                    <a:pt x="597" y="433"/>
                  </a:cubicBezTo>
                  <a:cubicBezTo>
                    <a:pt x="595" y="426"/>
                    <a:pt x="595" y="426"/>
                    <a:pt x="595" y="426"/>
                  </a:cubicBezTo>
                  <a:cubicBezTo>
                    <a:pt x="590" y="427"/>
                    <a:pt x="585" y="428"/>
                    <a:pt x="580" y="429"/>
                  </a:cubicBezTo>
                  <a:cubicBezTo>
                    <a:pt x="582" y="437"/>
                    <a:pt x="582" y="437"/>
                    <a:pt x="582" y="437"/>
                  </a:cubicBezTo>
                  <a:close/>
                  <a:moveTo>
                    <a:pt x="559" y="439"/>
                  </a:moveTo>
                  <a:cubicBezTo>
                    <a:pt x="564" y="439"/>
                    <a:pt x="569" y="438"/>
                    <a:pt x="574" y="438"/>
                  </a:cubicBezTo>
                  <a:cubicBezTo>
                    <a:pt x="573" y="430"/>
                    <a:pt x="573" y="430"/>
                    <a:pt x="573" y="430"/>
                  </a:cubicBezTo>
                  <a:cubicBezTo>
                    <a:pt x="568" y="431"/>
                    <a:pt x="563" y="431"/>
                    <a:pt x="558" y="432"/>
                  </a:cubicBezTo>
                  <a:cubicBezTo>
                    <a:pt x="559" y="439"/>
                    <a:pt x="559" y="439"/>
                    <a:pt x="559" y="439"/>
                  </a:cubicBezTo>
                  <a:close/>
                  <a:moveTo>
                    <a:pt x="535" y="440"/>
                  </a:moveTo>
                  <a:cubicBezTo>
                    <a:pt x="544" y="440"/>
                    <a:pt x="544" y="440"/>
                    <a:pt x="544" y="440"/>
                  </a:cubicBezTo>
                  <a:cubicBezTo>
                    <a:pt x="546" y="440"/>
                    <a:pt x="549" y="440"/>
                    <a:pt x="551" y="440"/>
                  </a:cubicBezTo>
                  <a:cubicBezTo>
                    <a:pt x="551" y="432"/>
                    <a:pt x="551" y="432"/>
                    <a:pt x="551" y="432"/>
                  </a:cubicBezTo>
                  <a:cubicBezTo>
                    <a:pt x="548" y="432"/>
                    <a:pt x="546" y="432"/>
                    <a:pt x="544" y="432"/>
                  </a:cubicBezTo>
                  <a:cubicBezTo>
                    <a:pt x="535" y="432"/>
                    <a:pt x="535" y="432"/>
                    <a:pt x="535" y="432"/>
                  </a:cubicBezTo>
                  <a:cubicBezTo>
                    <a:pt x="535" y="440"/>
                    <a:pt x="535" y="440"/>
                    <a:pt x="535" y="440"/>
                  </a:cubicBez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lnTo>
                    <a:pt x="193" y="439"/>
                  </a:ln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lnTo>
                    <a:pt x="147" y="429"/>
                  </a:ln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lnTo>
                    <a:pt x="105" y="410"/>
                  </a:ln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lnTo>
                    <a:pt x="26" y="327"/>
                  </a:ln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lnTo>
                    <a:pt x="0" y="238"/>
                  </a:ln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107"/>
            <p:cNvSpPr>
              <a:spLocks noChangeArrowheads="1"/>
            </p:cNvSpPr>
            <p:nvPr/>
          </p:nvSpPr>
          <p:spPr bwMode="auto">
            <a:xfrm>
              <a:off x="7075488" y="3022601"/>
              <a:ext cx="106363"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Rectangle 108"/>
            <p:cNvSpPr>
              <a:spLocks noChangeArrowheads="1"/>
            </p:cNvSpPr>
            <p:nvPr/>
          </p:nvSpPr>
          <p:spPr bwMode="auto">
            <a:xfrm>
              <a:off x="7234238"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9" name="Rectangle 109"/>
            <p:cNvSpPr>
              <a:spLocks noChangeArrowheads="1"/>
            </p:cNvSpPr>
            <p:nvPr/>
          </p:nvSpPr>
          <p:spPr bwMode="auto">
            <a:xfrm>
              <a:off x="7396163"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110"/>
            <p:cNvSpPr>
              <a:spLocks noChangeArrowheads="1"/>
            </p:cNvSpPr>
            <p:nvPr/>
          </p:nvSpPr>
          <p:spPr bwMode="auto">
            <a:xfrm>
              <a:off x="7556500" y="3022601"/>
              <a:ext cx="109538"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111"/>
            <p:cNvSpPr>
              <a:spLocks noChangeArrowheads="1"/>
            </p:cNvSpPr>
            <p:nvPr/>
          </p:nvSpPr>
          <p:spPr bwMode="auto">
            <a:xfrm>
              <a:off x="7075488" y="3184526"/>
              <a:ext cx="106363"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112"/>
            <p:cNvSpPr>
              <a:spLocks noChangeArrowheads="1"/>
            </p:cNvSpPr>
            <p:nvPr/>
          </p:nvSpPr>
          <p:spPr bwMode="auto">
            <a:xfrm>
              <a:off x="7234238"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113"/>
            <p:cNvSpPr>
              <a:spLocks noChangeArrowheads="1"/>
            </p:cNvSpPr>
            <p:nvPr/>
          </p:nvSpPr>
          <p:spPr bwMode="auto">
            <a:xfrm>
              <a:off x="7396163"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Rectangle 114"/>
            <p:cNvSpPr>
              <a:spLocks noChangeArrowheads="1"/>
            </p:cNvSpPr>
            <p:nvPr/>
          </p:nvSpPr>
          <p:spPr bwMode="auto">
            <a:xfrm>
              <a:off x="7556500" y="3184526"/>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5" name="Rectangle 115"/>
            <p:cNvSpPr>
              <a:spLocks noChangeArrowheads="1"/>
            </p:cNvSpPr>
            <p:nvPr/>
          </p:nvSpPr>
          <p:spPr bwMode="auto">
            <a:xfrm>
              <a:off x="5859463" y="3130551"/>
              <a:ext cx="104775"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6" name="Rectangle 116"/>
            <p:cNvSpPr>
              <a:spLocks noChangeArrowheads="1"/>
            </p:cNvSpPr>
            <p:nvPr/>
          </p:nvSpPr>
          <p:spPr bwMode="auto">
            <a:xfrm>
              <a:off x="6099175" y="2976563"/>
              <a:ext cx="106363"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7" name="Rectangle 117"/>
            <p:cNvSpPr>
              <a:spLocks noChangeArrowheads="1"/>
            </p:cNvSpPr>
            <p:nvPr/>
          </p:nvSpPr>
          <p:spPr bwMode="auto">
            <a:xfrm>
              <a:off x="6205538" y="3176588"/>
              <a:ext cx="104775"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8" name="Rectangle 118"/>
            <p:cNvSpPr>
              <a:spLocks noChangeArrowheads="1"/>
            </p:cNvSpPr>
            <p:nvPr/>
          </p:nvSpPr>
          <p:spPr bwMode="auto">
            <a:xfrm>
              <a:off x="6340475" y="302577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9" name="Rectangle 119"/>
            <p:cNvSpPr>
              <a:spLocks noChangeArrowheads="1"/>
            </p:cNvSpPr>
            <p:nvPr/>
          </p:nvSpPr>
          <p:spPr bwMode="auto">
            <a:xfrm>
              <a:off x="5749925" y="3357563"/>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20"/>
            <p:cNvSpPr>
              <a:spLocks noChangeArrowheads="1"/>
            </p:cNvSpPr>
            <p:nvPr/>
          </p:nvSpPr>
          <p:spPr bwMode="auto">
            <a:xfrm>
              <a:off x="6016625" y="3289301"/>
              <a:ext cx="109538"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21"/>
            <p:cNvSpPr>
              <a:spLocks noChangeArrowheads="1"/>
            </p:cNvSpPr>
            <p:nvPr/>
          </p:nvSpPr>
          <p:spPr bwMode="auto">
            <a:xfrm>
              <a:off x="6178550" y="3492501"/>
              <a:ext cx="109538"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22"/>
            <p:cNvSpPr>
              <a:spLocks noChangeArrowheads="1"/>
            </p:cNvSpPr>
            <p:nvPr/>
          </p:nvSpPr>
          <p:spPr bwMode="auto">
            <a:xfrm>
              <a:off x="6340475" y="3357563"/>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23"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24"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dirty="0">
                <a:gradFill>
                  <a:gsLst>
                    <a:gs pos="1250">
                      <a:srgbClr val="0078D7"/>
                    </a:gs>
                    <a:gs pos="99000">
                      <a:srgbClr val="0078D7"/>
                    </a:gs>
                  </a:gsLst>
                  <a:lin ang="5400000" scaled="0"/>
                </a:gradFill>
                <a:latin typeface="Segoe UI Light"/>
              </a:rPr>
              <a:t>Example: Real-time stream processing </a:t>
            </a:r>
            <a:endPar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58695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833688" y="2189046"/>
            <a:ext cx="6524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7207" name="Group 7206"/>
          <p:cNvGrpSpPr/>
          <p:nvPr/>
        </p:nvGrpSpPr>
        <p:grpSpPr>
          <a:xfrm>
            <a:off x="8277226" y="2203334"/>
            <a:ext cx="1050925" cy="1557338"/>
            <a:chOff x="8277226" y="2203334"/>
            <a:chExt cx="1050925" cy="1557338"/>
          </a:xfrm>
        </p:grpSpPr>
        <p:sp>
          <p:nvSpPr>
            <p:cNvPr id="12" name="Freeform 11"/>
            <p:cNvSpPr>
              <a:spLocks noEditPoints="1"/>
            </p:cNvSpPr>
            <p:nvPr/>
          </p:nvSpPr>
          <p:spPr bwMode="auto">
            <a:xfrm>
              <a:off x="8786813" y="3460634"/>
              <a:ext cx="30163" cy="300038"/>
            </a:xfrm>
            <a:custGeom>
              <a:avLst/>
              <a:gdLst>
                <a:gd name="T0" fmla="*/ 19 w 19"/>
                <a:gd name="T1" fmla="*/ 21 h 189"/>
                <a:gd name="T2" fmla="*/ 19 w 19"/>
                <a:gd name="T3" fmla="*/ 0 h 189"/>
                <a:gd name="T4" fmla="*/ 0 w 19"/>
                <a:gd name="T5" fmla="*/ 0 h 189"/>
                <a:gd name="T6" fmla="*/ 0 w 19"/>
                <a:gd name="T7" fmla="*/ 21 h 189"/>
                <a:gd name="T8" fmla="*/ 19 w 19"/>
                <a:gd name="T9" fmla="*/ 21 h 189"/>
                <a:gd name="T10" fmla="*/ 19 w 19"/>
                <a:gd name="T11" fmla="*/ 21 h 189"/>
                <a:gd name="T12" fmla="*/ 19 w 19"/>
                <a:gd name="T13" fmla="*/ 21 h 189"/>
                <a:gd name="T14" fmla="*/ 0 w 19"/>
                <a:gd name="T15" fmla="*/ 21 h 189"/>
                <a:gd name="T16" fmla="*/ 0 w 19"/>
                <a:gd name="T17" fmla="*/ 21 h 189"/>
                <a:gd name="T18" fmla="*/ 19 w 19"/>
                <a:gd name="T19" fmla="*/ 21 h 189"/>
                <a:gd name="T20" fmla="*/ 19 w 19"/>
                <a:gd name="T21" fmla="*/ 76 h 189"/>
                <a:gd name="T22" fmla="*/ 19 w 19"/>
                <a:gd name="T23" fmla="*/ 40 h 189"/>
                <a:gd name="T24" fmla="*/ 0 w 19"/>
                <a:gd name="T25" fmla="*/ 40 h 189"/>
                <a:gd name="T26" fmla="*/ 0 w 19"/>
                <a:gd name="T27" fmla="*/ 76 h 189"/>
                <a:gd name="T28" fmla="*/ 19 w 19"/>
                <a:gd name="T29" fmla="*/ 76 h 189"/>
                <a:gd name="T30" fmla="*/ 19 w 19"/>
                <a:gd name="T31" fmla="*/ 76 h 189"/>
                <a:gd name="T32" fmla="*/ 19 w 19"/>
                <a:gd name="T33" fmla="*/ 76 h 189"/>
                <a:gd name="T34" fmla="*/ 0 w 19"/>
                <a:gd name="T35" fmla="*/ 76 h 189"/>
                <a:gd name="T36" fmla="*/ 0 w 19"/>
                <a:gd name="T37" fmla="*/ 76 h 189"/>
                <a:gd name="T38" fmla="*/ 19 w 19"/>
                <a:gd name="T39" fmla="*/ 76 h 189"/>
                <a:gd name="T40" fmla="*/ 19 w 19"/>
                <a:gd name="T41" fmla="*/ 133 h 189"/>
                <a:gd name="T42" fmla="*/ 19 w 19"/>
                <a:gd name="T43" fmla="*/ 95 h 189"/>
                <a:gd name="T44" fmla="*/ 0 w 19"/>
                <a:gd name="T45" fmla="*/ 95 h 189"/>
                <a:gd name="T46" fmla="*/ 0 w 19"/>
                <a:gd name="T47" fmla="*/ 133 h 189"/>
                <a:gd name="T48" fmla="*/ 19 w 19"/>
                <a:gd name="T49" fmla="*/ 133 h 189"/>
                <a:gd name="T50" fmla="*/ 19 w 19"/>
                <a:gd name="T51" fmla="*/ 133 h 189"/>
                <a:gd name="T52" fmla="*/ 19 w 19"/>
                <a:gd name="T53" fmla="*/ 133 h 189"/>
                <a:gd name="T54" fmla="*/ 0 w 19"/>
                <a:gd name="T55" fmla="*/ 133 h 189"/>
                <a:gd name="T56" fmla="*/ 0 w 19"/>
                <a:gd name="T57" fmla="*/ 133 h 189"/>
                <a:gd name="T58" fmla="*/ 19 w 19"/>
                <a:gd name="T59" fmla="*/ 133 h 189"/>
                <a:gd name="T60" fmla="*/ 19 w 19"/>
                <a:gd name="T61" fmla="*/ 189 h 189"/>
                <a:gd name="T62" fmla="*/ 19 w 19"/>
                <a:gd name="T63" fmla="*/ 152 h 189"/>
                <a:gd name="T64" fmla="*/ 0 w 19"/>
                <a:gd name="T65" fmla="*/ 152 h 189"/>
                <a:gd name="T66" fmla="*/ 0 w 19"/>
                <a:gd name="T67" fmla="*/ 189 h 189"/>
                <a:gd name="T68" fmla="*/ 19 w 19"/>
                <a:gd name="T6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19" y="21"/>
                  </a:moveTo>
                  <a:lnTo>
                    <a:pt x="19" y="0"/>
                  </a:lnTo>
                  <a:lnTo>
                    <a:pt x="0" y="0"/>
                  </a:lnTo>
                  <a:lnTo>
                    <a:pt x="0" y="21"/>
                  </a:lnTo>
                  <a:lnTo>
                    <a:pt x="19" y="21"/>
                  </a:lnTo>
                  <a:close/>
                  <a:moveTo>
                    <a:pt x="19" y="21"/>
                  </a:moveTo>
                  <a:lnTo>
                    <a:pt x="19" y="21"/>
                  </a:lnTo>
                  <a:lnTo>
                    <a:pt x="0" y="21"/>
                  </a:lnTo>
                  <a:lnTo>
                    <a:pt x="0" y="21"/>
                  </a:lnTo>
                  <a:lnTo>
                    <a:pt x="19" y="21"/>
                  </a:lnTo>
                  <a:close/>
                  <a:moveTo>
                    <a:pt x="19" y="76"/>
                  </a:moveTo>
                  <a:lnTo>
                    <a:pt x="19" y="40"/>
                  </a:lnTo>
                  <a:lnTo>
                    <a:pt x="0" y="40"/>
                  </a:lnTo>
                  <a:lnTo>
                    <a:pt x="0" y="76"/>
                  </a:lnTo>
                  <a:lnTo>
                    <a:pt x="19" y="76"/>
                  </a:lnTo>
                  <a:close/>
                  <a:moveTo>
                    <a:pt x="19" y="76"/>
                  </a:moveTo>
                  <a:lnTo>
                    <a:pt x="19" y="76"/>
                  </a:lnTo>
                  <a:lnTo>
                    <a:pt x="0" y="76"/>
                  </a:lnTo>
                  <a:lnTo>
                    <a:pt x="0" y="76"/>
                  </a:lnTo>
                  <a:lnTo>
                    <a:pt x="19" y="76"/>
                  </a:lnTo>
                  <a:close/>
                  <a:moveTo>
                    <a:pt x="19" y="133"/>
                  </a:moveTo>
                  <a:lnTo>
                    <a:pt x="19" y="95"/>
                  </a:lnTo>
                  <a:lnTo>
                    <a:pt x="0" y="95"/>
                  </a:lnTo>
                  <a:lnTo>
                    <a:pt x="0" y="133"/>
                  </a:lnTo>
                  <a:lnTo>
                    <a:pt x="19" y="133"/>
                  </a:lnTo>
                  <a:close/>
                  <a:moveTo>
                    <a:pt x="19" y="133"/>
                  </a:moveTo>
                  <a:lnTo>
                    <a:pt x="19" y="133"/>
                  </a:lnTo>
                  <a:lnTo>
                    <a:pt x="0" y="133"/>
                  </a:lnTo>
                  <a:lnTo>
                    <a:pt x="0" y="133"/>
                  </a:lnTo>
                  <a:lnTo>
                    <a:pt x="19" y="133"/>
                  </a:lnTo>
                  <a:close/>
                  <a:moveTo>
                    <a:pt x="19" y="189"/>
                  </a:moveTo>
                  <a:lnTo>
                    <a:pt x="19" y="152"/>
                  </a:lnTo>
                  <a:lnTo>
                    <a:pt x="0" y="152"/>
                  </a:lnTo>
                  <a:lnTo>
                    <a:pt x="0" y="189"/>
                  </a:lnTo>
                  <a:lnTo>
                    <a:pt x="19" y="18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a:spLocks/>
            </p:cNvSpPr>
            <p:nvPr/>
          </p:nvSpPr>
          <p:spPr bwMode="auto">
            <a:xfrm>
              <a:off x="8728076" y="3355859"/>
              <a:ext cx="149225" cy="127000"/>
            </a:xfrm>
            <a:custGeom>
              <a:avLst/>
              <a:gdLst>
                <a:gd name="T0" fmla="*/ 94 w 94"/>
                <a:gd name="T1" fmla="*/ 80 h 80"/>
                <a:gd name="T2" fmla="*/ 47 w 94"/>
                <a:gd name="T3" fmla="*/ 0 h 80"/>
                <a:gd name="T4" fmla="*/ 0 w 94"/>
                <a:gd name="T5" fmla="*/ 80 h 80"/>
                <a:gd name="T6" fmla="*/ 94 w 94"/>
                <a:gd name="T7" fmla="*/ 80 h 80"/>
              </a:gdLst>
              <a:ahLst/>
              <a:cxnLst>
                <a:cxn ang="0">
                  <a:pos x="T0" y="T1"/>
                </a:cxn>
                <a:cxn ang="0">
                  <a:pos x="T2" y="T3"/>
                </a:cxn>
                <a:cxn ang="0">
                  <a:pos x="T4" y="T5"/>
                </a:cxn>
                <a:cxn ang="0">
                  <a:pos x="T6" y="T7"/>
                </a:cxn>
              </a:cxnLst>
              <a:rect l="0" t="0" r="r" b="b"/>
              <a:pathLst>
                <a:path w="94" h="80">
                  <a:moveTo>
                    <a:pt x="94" y="80"/>
                  </a:moveTo>
                  <a:lnTo>
                    <a:pt x="47" y="0"/>
                  </a:lnTo>
                  <a:lnTo>
                    <a:pt x="0" y="80"/>
                  </a:lnTo>
                  <a:lnTo>
                    <a:pt x="9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Freeform 28"/>
            <p:cNvSpPr>
              <a:spLocks/>
            </p:cNvSpPr>
            <p:nvPr/>
          </p:nvSpPr>
          <p:spPr bwMode="auto">
            <a:xfrm>
              <a:off x="8277226" y="2203334"/>
              <a:ext cx="1050925"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203" name="Group 7202"/>
          <p:cNvGrpSpPr/>
          <p:nvPr/>
        </p:nvGrpSpPr>
        <p:grpSpPr>
          <a:xfrm>
            <a:off x="2867026" y="2203334"/>
            <a:ext cx="1052513" cy="1054100"/>
            <a:chOff x="2867026" y="2203334"/>
            <a:chExt cx="1052513" cy="1054100"/>
          </a:xfrm>
        </p:grpSpPr>
        <p:sp>
          <p:nvSpPr>
            <p:cNvPr id="28" name="Freeform 27"/>
            <p:cNvSpPr>
              <a:spLocks/>
            </p:cNvSpPr>
            <p:nvPr/>
          </p:nvSpPr>
          <p:spPr bwMode="auto">
            <a:xfrm>
              <a:off x="2867026" y="2203334"/>
              <a:ext cx="1052513"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29"/>
            <p:cNvSpPr>
              <a:spLocks noChangeArrowheads="1"/>
            </p:cNvSpPr>
            <p:nvPr/>
          </p:nvSpPr>
          <p:spPr bwMode="auto">
            <a:xfrm>
              <a:off x="3265488" y="2233496"/>
              <a:ext cx="5603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dirty="0">
                  <a:ln>
                    <a:noFill/>
                  </a:ln>
                  <a:solidFill>
                    <a:srgbClr val="FFFFFF"/>
                  </a:solidFill>
                  <a:effectLst/>
                  <a:uLnTx/>
                  <a:uFillTx/>
                  <a:latin typeface="Segoe UI" panose="020B0502040204020203" pitchFamily="34" charset="0"/>
                </a:rPr>
                <a:t>?</a:t>
              </a:r>
              <a:endParaRPr kumimoji="0" lang="en-US" altLang="en-US" sz="1800" b="0" i="0" u="none" strike="noStrike" kern="0" cap="none" spc="0" normalizeH="0" baseline="0" noProof="0" dirty="0">
                <a:ln>
                  <a:noFill/>
                </a:ln>
                <a:solidFill>
                  <a:schemeClr val="tx1"/>
                </a:solidFill>
                <a:effectLst/>
                <a:uLnTx/>
                <a:uFillTx/>
                <a:latin typeface="Arial" panose="020B0604020202020204" pitchFamily="34" charset="0"/>
              </a:endParaRPr>
            </a:p>
          </p:txBody>
        </p:sp>
      </p:grpSp>
      <p:sp>
        <p:nvSpPr>
          <p:cNvPr id="34" name="Rectangle 33"/>
          <p:cNvSpPr>
            <a:spLocks noChangeArrowheads="1"/>
          </p:cNvSpPr>
          <p:nvPr/>
        </p:nvSpPr>
        <p:spPr bwMode="auto">
          <a:xfrm>
            <a:off x="8585201" y="2066809"/>
            <a:ext cx="76676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rPr>
              <a:t>...</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grpSp>
        <p:nvGrpSpPr>
          <p:cNvPr id="7205" name="Group 7204"/>
          <p:cNvGrpSpPr/>
          <p:nvPr/>
        </p:nvGrpSpPr>
        <p:grpSpPr>
          <a:xfrm>
            <a:off x="4029076" y="3419359"/>
            <a:ext cx="3597275" cy="2014537"/>
            <a:chOff x="4029076" y="3419359"/>
            <a:chExt cx="3597275" cy="2014537"/>
          </a:xfrm>
        </p:grpSpPr>
        <p:sp>
          <p:nvSpPr>
            <p:cNvPr id="8" name="Freeform 7"/>
            <p:cNvSpPr>
              <a:spLocks noEditPoints="1"/>
            </p:cNvSpPr>
            <p:nvPr/>
          </p:nvSpPr>
          <p:spPr bwMode="auto">
            <a:xfrm>
              <a:off x="4029076" y="4227396"/>
              <a:ext cx="300038" cy="30163"/>
            </a:xfrm>
            <a:custGeom>
              <a:avLst/>
              <a:gdLst>
                <a:gd name="T0" fmla="*/ 168 w 189"/>
                <a:gd name="T1" fmla="*/ 19 h 19"/>
                <a:gd name="T2" fmla="*/ 189 w 189"/>
                <a:gd name="T3" fmla="*/ 19 h 19"/>
                <a:gd name="T4" fmla="*/ 189 w 189"/>
                <a:gd name="T5" fmla="*/ 0 h 19"/>
                <a:gd name="T6" fmla="*/ 168 w 189"/>
                <a:gd name="T7" fmla="*/ 0 h 19"/>
                <a:gd name="T8" fmla="*/ 168 w 189"/>
                <a:gd name="T9" fmla="*/ 19 h 19"/>
                <a:gd name="T10" fmla="*/ 168 w 189"/>
                <a:gd name="T11" fmla="*/ 19 h 19"/>
                <a:gd name="T12" fmla="*/ 168 w 189"/>
                <a:gd name="T13" fmla="*/ 19 h 19"/>
                <a:gd name="T14" fmla="*/ 168 w 189"/>
                <a:gd name="T15" fmla="*/ 0 h 19"/>
                <a:gd name="T16" fmla="*/ 168 w 189"/>
                <a:gd name="T17" fmla="*/ 0 h 19"/>
                <a:gd name="T18" fmla="*/ 168 w 189"/>
                <a:gd name="T19" fmla="*/ 19 h 19"/>
                <a:gd name="T20" fmla="*/ 111 w 189"/>
                <a:gd name="T21" fmla="*/ 19 h 19"/>
                <a:gd name="T22" fmla="*/ 149 w 189"/>
                <a:gd name="T23" fmla="*/ 19 h 19"/>
                <a:gd name="T24" fmla="*/ 149 w 189"/>
                <a:gd name="T25" fmla="*/ 0 h 19"/>
                <a:gd name="T26" fmla="*/ 111 w 189"/>
                <a:gd name="T27" fmla="*/ 0 h 19"/>
                <a:gd name="T28" fmla="*/ 111 w 189"/>
                <a:gd name="T29" fmla="*/ 19 h 19"/>
                <a:gd name="T30" fmla="*/ 111 w 189"/>
                <a:gd name="T31" fmla="*/ 19 h 19"/>
                <a:gd name="T32" fmla="*/ 111 w 189"/>
                <a:gd name="T33" fmla="*/ 19 h 19"/>
                <a:gd name="T34" fmla="*/ 111 w 189"/>
                <a:gd name="T35" fmla="*/ 0 h 19"/>
                <a:gd name="T36" fmla="*/ 111 w 189"/>
                <a:gd name="T37" fmla="*/ 0 h 19"/>
                <a:gd name="T38" fmla="*/ 111 w 189"/>
                <a:gd name="T39" fmla="*/ 19 h 19"/>
                <a:gd name="T40" fmla="*/ 56 w 189"/>
                <a:gd name="T41" fmla="*/ 19 h 19"/>
                <a:gd name="T42" fmla="*/ 94 w 189"/>
                <a:gd name="T43" fmla="*/ 19 h 19"/>
                <a:gd name="T44" fmla="*/ 94 w 189"/>
                <a:gd name="T45" fmla="*/ 0 h 19"/>
                <a:gd name="T46" fmla="*/ 56 w 189"/>
                <a:gd name="T47" fmla="*/ 0 h 19"/>
                <a:gd name="T48" fmla="*/ 56 w 189"/>
                <a:gd name="T49" fmla="*/ 19 h 19"/>
                <a:gd name="T50" fmla="*/ 56 w 189"/>
                <a:gd name="T51" fmla="*/ 19 h 19"/>
                <a:gd name="T52" fmla="*/ 56 w 189"/>
                <a:gd name="T53" fmla="*/ 19 h 19"/>
                <a:gd name="T54" fmla="*/ 56 w 189"/>
                <a:gd name="T55" fmla="*/ 0 h 19"/>
                <a:gd name="T56" fmla="*/ 56 w 189"/>
                <a:gd name="T57" fmla="*/ 0 h 19"/>
                <a:gd name="T58" fmla="*/ 56 w 189"/>
                <a:gd name="T59" fmla="*/ 19 h 19"/>
                <a:gd name="T60" fmla="*/ 0 w 189"/>
                <a:gd name="T61" fmla="*/ 19 h 19"/>
                <a:gd name="T62" fmla="*/ 37 w 189"/>
                <a:gd name="T63" fmla="*/ 19 h 19"/>
                <a:gd name="T64" fmla="*/ 37 w 189"/>
                <a:gd name="T65" fmla="*/ 0 h 19"/>
                <a:gd name="T66" fmla="*/ 0 w 189"/>
                <a:gd name="T67" fmla="*/ 0 h 19"/>
                <a:gd name="T68" fmla="*/ 0 w 189"/>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
                  <a:moveTo>
                    <a:pt x="168" y="19"/>
                  </a:moveTo>
                  <a:lnTo>
                    <a:pt x="189" y="19"/>
                  </a:lnTo>
                  <a:lnTo>
                    <a:pt x="189"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4" y="19"/>
                  </a:lnTo>
                  <a:lnTo>
                    <a:pt x="94"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Freeform 8"/>
            <p:cNvSpPr>
              <a:spLocks/>
            </p:cNvSpPr>
            <p:nvPr/>
          </p:nvSpPr>
          <p:spPr bwMode="auto">
            <a:xfrm>
              <a:off x="4306888" y="4167071"/>
              <a:ext cx="127000" cy="150813"/>
            </a:xfrm>
            <a:custGeom>
              <a:avLst/>
              <a:gdLst>
                <a:gd name="T0" fmla="*/ 0 w 80"/>
                <a:gd name="T1" fmla="*/ 95 h 95"/>
                <a:gd name="T2" fmla="*/ 80 w 80"/>
                <a:gd name="T3" fmla="*/ 48 h 95"/>
                <a:gd name="T4" fmla="*/ 0 w 80"/>
                <a:gd name="T5" fmla="*/ 0 h 95"/>
                <a:gd name="T6" fmla="*/ 0 w 80"/>
                <a:gd name="T7" fmla="*/ 95 h 95"/>
              </a:gdLst>
              <a:ahLst/>
              <a:cxnLst>
                <a:cxn ang="0">
                  <a:pos x="T0" y="T1"/>
                </a:cxn>
                <a:cxn ang="0">
                  <a:pos x="T2" y="T3"/>
                </a:cxn>
                <a:cxn ang="0">
                  <a:pos x="T4" y="T5"/>
                </a:cxn>
                <a:cxn ang="0">
                  <a:pos x="T6" y="T7"/>
                </a:cxn>
              </a:cxnLst>
              <a:rect l="0" t="0" r="r" b="b"/>
              <a:pathLst>
                <a:path w="80" h="95">
                  <a:moveTo>
                    <a:pt x="0" y="95"/>
                  </a:moveTo>
                  <a:lnTo>
                    <a:pt x="80"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3"/>
            <p:cNvSpPr>
              <a:spLocks noEditPoints="1"/>
            </p:cNvSpPr>
            <p:nvPr/>
          </p:nvSpPr>
          <p:spPr bwMode="auto">
            <a:xfrm>
              <a:off x="6083301"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4"/>
            <p:cNvSpPr>
              <a:spLocks/>
            </p:cNvSpPr>
            <p:nvPr/>
          </p:nvSpPr>
          <p:spPr bwMode="auto">
            <a:xfrm>
              <a:off x="6357938"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5"/>
            <p:cNvSpPr>
              <a:spLocks/>
            </p:cNvSpPr>
            <p:nvPr/>
          </p:nvSpPr>
          <p:spPr bwMode="auto">
            <a:xfrm>
              <a:off x="5054601" y="3546359"/>
              <a:ext cx="223838" cy="400050"/>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6"/>
            <p:cNvSpPr>
              <a:spLocks/>
            </p:cNvSpPr>
            <p:nvPr/>
          </p:nvSpPr>
          <p:spPr bwMode="auto">
            <a:xfrm>
              <a:off x="4584701" y="3546359"/>
              <a:ext cx="220663" cy="400050"/>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7"/>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8"/>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19"/>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20"/>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Rectangle 21"/>
            <p:cNvSpPr>
              <a:spLocks noChangeArrowheads="1"/>
            </p:cNvSpPr>
            <p:nvPr/>
          </p:nvSpPr>
          <p:spPr bwMode="auto">
            <a:xfrm>
              <a:off x="4733926" y="5129096"/>
              <a:ext cx="327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Co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3" name="Rectangle 22"/>
            <p:cNvSpPr>
              <a:spLocks noChangeArrowheads="1"/>
            </p:cNvSpPr>
            <p:nvPr/>
          </p:nvSpPr>
          <p:spPr bwMode="auto">
            <a:xfrm>
              <a:off x="494823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4" name="Rectangle 23"/>
            <p:cNvSpPr>
              <a:spLocks noChangeArrowheads="1"/>
            </p:cNvSpPr>
            <p:nvPr/>
          </p:nvSpPr>
          <p:spPr bwMode="auto">
            <a:xfrm>
              <a:off x="5016501" y="5129096"/>
              <a:ext cx="1762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tana Analytics answe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5" name="Rectangle 24"/>
            <p:cNvSpPr>
              <a:spLocks noChangeArrowheads="1"/>
            </p:cNvSpPr>
            <p:nvPr/>
          </p:nvSpPr>
          <p:spPr bwMode="auto">
            <a:xfrm>
              <a:off x="656748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6" name="Rectangle 25"/>
            <p:cNvSpPr>
              <a:spLocks noChangeArrowheads="1"/>
            </p:cNvSpPr>
            <p:nvPr/>
          </p:nvSpPr>
          <p:spPr bwMode="auto">
            <a:xfrm>
              <a:off x="6630988" y="5129096"/>
              <a:ext cx="995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s questions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7" name="Freeform 26"/>
            <p:cNvSpPr>
              <a:spLocks noEditPoints="1"/>
            </p:cNvSpPr>
            <p:nvPr/>
          </p:nvSpPr>
          <p:spPr bwMode="auto">
            <a:xfrm>
              <a:off x="4606926" y="3419359"/>
              <a:ext cx="2982913" cy="1651000"/>
            </a:xfrm>
            <a:custGeom>
              <a:avLst/>
              <a:gdLst>
                <a:gd name="T0" fmla="*/ 162 w 794"/>
                <a:gd name="T1" fmla="*/ 6 h 439"/>
                <a:gd name="T2" fmla="*/ 201 w 794"/>
                <a:gd name="T3" fmla="*/ 8 h 439"/>
                <a:gd name="T4" fmla="*/ 223 w 794"/>
                <a:gd name="T5" fmla="*/ 7 h 439"/>
                <a:gd name="T6" fmla="*/ 269 w 794"/>
                <a:gd name="T7" fmla="*/ 0 h 439"/>
                <a:gd name="T8" fmla="*/ 277 w 794"/>
                <a:gd name="T9" fmla="*/ 7 h 439"/>
                <a:gd name="T10" fmla="*/ 315 w 794"/>
                <a:gd name="T11" fmla="*/ 0 h 439"/>
                <a:gd name="T12" fmla="*/ 345 w 794"/>
                <a:gd name="T13" fmla="*/ 0 h 439"/>
                <a:gd name="T14" fmla="*/ 383 w 794"/>
                <a:gd name="T15" fmla="*/ 7 h 439"/>
                <a:gd name="T16" fmla="*/ 429 w 794"/>
                <a:gd name="T17" fmla="*/ 0 h 439"/>
                <a:gd name="T18" fmla="*/ 436 w 794"/>
                <a:gd name="T19" fmla="*/ 7 h 439"/>
                <a:gd name="T20" fmla="*/ 474 w 794"/>
                <a:gd name="T21" fmla="*/ 0 h 439"/>
                <a:gd name="T22" fmla="*/ 505 w 794"/>
                <a:gd name="T23" fmla="*/ 0 h 439"/>
                <a:gd name="T24" fmla="*/ 543 w 794"/>
                <a:gd name="T25" fmla="*/ 7 h 439"/>
                <a:gd name="T26" fmla="*/ 589 w 794"/>
                <a:gd name="T27" fmla="*/ 0 h 439"/>
                <a:gd name="T28" fmla="*/ 612 w 794"/>
                <a:gd name="T29" fmla="*/ 2 h 439"/>
                <a:gd name="T30" fmla="*/ 618 w 794"/>
                <a:gd name="T31" fmla="*/ 11 h 439"/>
                <a:gd name="T32" fmla="*/ 657 w 794"/>
                <a:gd name="T33" fmla="*/ 14 h 439"/>
                <a:gd name="T34" fmla="*/ 685 w 794"/>
                <a:gd name="T35" fmla="*/ 27 h 439"/>
                <a:gd name="T36" fmla="*/ 711 w 794"/>
                <a:gd name="T37" fmla="*/ 55 h 439"/>
                <a:gd name="T38" fmla="*/ 749 w 794"/>
                <a:gd name="T39" fmla="*/ 82 h 439"/>
                <a:gd name="T40" fmla="*/ 747 w 794"/>
                <a:gd name="T41" fmla="*/ 93 h 439"/>
                <a:gd name="T42" fmla="*/ 773 w 794"/>
                <a:gd name="T43" fmla="*/ 122 h 439"/>
                <a:gd name="T44" fmla="*/ 784 w 794"/>
                <a:gd name="T45" fmla="*/ 151 h 439"/>
                <a:gd name="T46" fmla="*/ 785 w 794"/>
                <a:gd name="T47" fmla="*/ 189 h 439"/>
                <a:gd name="T48" fmla="*/ 794 w 794"/>
                <a:gd name="T49" fmla="*/ 235 h 439"/>
                <a:gd name="T50" fmla="*/ 791 w 794"/>
                <a:gd name="T51" fmla="*/ 258 h 439"/>
                <a:gd name="T52" fmla="*/ 783 w 794"/>
                <a:gd name="T53" fmla="*/ 264 h 439"/>
                <a:gd name="T54" fmla="*/ 779 w 794"/>
                <a:gd name="T55" fmla="*/ 303 h 439"/>
                <a:gd name="T56" fmla="*/ 766 w 794"/>
                <a:gd name="T57" fmla="*/ 330 h 439"/>
                <a:gd name="T58" fmla="*/ 738 w 794"/>
                <a:gd name="T59" fmla="*/ 357 h 439"/>
                <a:gd name="T60" fmla="*/ 711 w 794"/>
                <a:gd name="T61" fmla="*/ 394 h 439"/>
                <a:gd name="T62" fmla="*/ 700 w 794"/>
                <a:gd name="T63" fmla="*/ 393 h 439"/>
                <a:gd name="T64" fmla="*/ 671 w 794"/>
                <a:gd name="T65" fmla="*/ 419 h 439"/>
                <a:gd name="T66" fmla="*/ 642 w 794"/>
                <a:gd name="T67" fmla="*/ 430 h 439"/>
                <a:gd name="T68" fmla="*/ 604 w 794"/>
                <a:gd name="T69" fmla="*/ 430 h 439"/>
                <a:gd name="T70" fmla="*/ 558 w 794"/>
                <a:gd name="T71" fmla="*/ 439 h 439"/>
                <a:gd name="T72" fmla="*/ 551 w 794"/>
                <a:gd name="T73" fmla="*/ 432 h 439"/>
                <a:gd name="T74" fmla="*/ 513 w 794"/>
                <a:gd name="T75" fmla="*/ 439 h 439"/>
                <a:gd name="T76" fmla="*/ 482 w 794"/>
                <a:gd name="T77" fmla="*/ 439 h 439"/>
                <a:gd name="T78" fmla="*/ 444 w 794"/>
                <a:gd name="T79" fmla="*/ 432 h 439"/>
                <a:gd name="T80" fmla="*/ 399 w 794"/>
                <a:gd name="T81" fmla="*/ 439 h 439"/>
                <a:gd name="T82" fmla="*/ 391 w 794"/>
                <a:gd name="T83" fmla="*/ 432 h 439"/>
                <a:gd name="T84" fmla="*/ 353 w 794"/>
                <a:gd name="T85" fmla="*/ 439 h 439"/>
                <a:gd name="T86" fmla="*/ 323 w 794"/>
                <a:gd name="T87" fmla="*/ 439 h 439"/>
                <a:gd name="T88" fmla="*/ 284 w 794"/>
                <a:gd name="T89" fmla="*/ 432 h 439"/>
                <a:gd name="T90" fmla="*/ 239 w 794"/>
                <a:gd name="T91" fmla="*/ 439 h 439"/>
                <a:gd name="T92" fmla="*/ 231 w 794"/>
                <a:gd name="T93" fmla="*/ 432 h 439"/>
                <a:gd name="T94" fmla="*/ 193 w 794"/>
                <a:gd name="T95" fmla="*/ 438 h 439"/>
                <a:gd name="T96" fmla="*/ 162 w 794"/>
                <a:gd name="T97" fmla="*/ 433 h 439"/>
                <a:gd name="T98" fmla="*/ 129 w 794"/>
                <a:gd name="T99" fmla="*/ 413 h 439"/>
                <a:gd name="T100" fmla="*/ 86 w 794"/>
                <a:gd name="T101" fmla="*/ 396 h 439"/>
                <a:gd name="T102" fmla="*/ 85 w 794"/>
                <a:gd name="T103" fmla="*/ 386 h 439"/>
                <a:gd name="T104" fmla="*/ 52 w 794"/>
                <a:gd name="T105" fmla="*/ 365 h 439"/>
                <a:gd name="T106" fmla="*/ 34 w 794"/>
                <a:gd name="T107" fmla="*/ 340 h 439"/>
                <a:gd name="T108" fmla="*/ 23 w 794"/>
                <a:gd name="T109" fmla="*/ 303 h 439"/>
                <a:gd name="T110" fmla="*/ 3 w 794"/>
                <a:gd name="T111" fmla="*/ 261 h 439"/>
                <a:gd name="T112" fmla="*/ 10 w 794"/>
                <a:gd name="T113" fmla="*/ 252 h 439"/>
                <a:gd name="T114" fmla="*/ 8 w 794"/>
                <a:gd name="T115" fmla="*/ 225 h 439"/>
                <a:gd name="T116" fmla="*/ 1 w 794"/>
                <a:gd name="T117" fmla="*/ 192 h 439"/>
                <a:gd name="T118" fmla="*/ 7 w 794"/>
                <a:gd name="T119" fmla="*/ 16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439">
                  <a:moveTo>
                    <a:pt x="155" y="8"/>
                  </a:moveTo>
                  <a:cubicBezTo>
                    <a:pt x="153" y="9"/>
                    <a:pt x="151" y="9"/>
                    <a:pt x="149" y="10"/>
                  </a:cubicBezTo>
                  <a:cubicBezTo>
                    <a:pt x="151" y="17"/>
                    <a:pt x="151" y="17"/>
                    <a:pt x="151" y="17"/>
                  </a:cubicBezTo>
                  <a:cubicBezTo>
                    <a:pt x="153" y="17"/>
                    <a:pt x="155" y="16"/>
                    <a:pt x="157" y="15"/>
                  </a:cubicBezTo>
                  <a:cubicBezTo>
                    <a:pt x="155" y="8"/>
                    <a:pt x="155" y="8"/>
                    <a:pt x="155" y="8"/>
                  </a:cubicBezTo>
                  <a:close/>
                  <a:moveTo>
                    <a:pt x="177" y="3"/>
                  </a:moveTo>
                  <a:cubicBezTo>
                    <a:pt x="172" y="4"/>
                    <a:pt x="167" y="5"/>
                    <a:pt x="162" y="6"/>
                  </a:cubicBezTo>
                  <a:cubicBezTo>
                    <a:pt x="164" y="14"/>
                    <a:pt x="164" y="14"/>
                    <a:pt x="164" y="14"/>
                  </a:cubicBezTo>
                  <a:cubicBezTo>
                    <a:pt x="169" y="12"/>
                    <a:pt x="174" y="11"/>
                    <a:pt x="179" y="10"/>
                  </a:cubicBezTo>
                  <a:cubicBezTo>
                    <a:pt x="177" y="3"/>
                    <a:pt x="177" y="3"/>
                    <a:pt x="177" y="3"/>
                  </a:cubicBezTo>
                  <a:close/>
                  <a:moveTo>
                    <a:pt x="200" y="0"/>
                  </a:moveTo>
                  <a:cubicBezTo>
                    <a:pt x="195" y="0"/>
                    <a:pt x="190" y="1"/>
                    <a:pt x="185" y="2"/>
                  </a:cubicBezTo>
                  <a:cubicBezTo>
                    <a:pt x="186" y="9"/>
                    <a:pt x="186" y="9"/>
                    <a:pt x="186" y="9"/>
                  </a:cubicBezTo>
                  <a:cubicBezTo>
                    <a:pt x="191" y="9"/>
                    <a:pt x="196" y="8"/>
                    <a:pt x="201" y="8"/>
                  </a:cubicBezTo>
                  <a:cubicBezTo>
                    <a:pt x="200" y="0"/>
                    <a:pt x="200" y="0"/>
                    <a:pt x="200" y="0"/>
                  </a:cubicBezTo>
                  <a:close/>
                  <a:moveTo>
                    <a:pt x="223" y="0"/>
                  </a:moveTo>
                  <a:cubicBezTo>
                    <a:pt x="214" y="0"/>
                    <a:pt x="214" y="0"/>
                    <a:pt x="214" y="0"/>
                  </a:cubicBezTo>
                  <a:cubicBezTo>
                    <a:pt x="212" y="0"/>
                    <a:pt x="210" y="0"/>
                    <a:pt x="208" y="0"/>
                  </a:cubicBezTo>
                  <a:cubicBezTo>
                    <a:pt x="208" y="7"/>
                    <a:pt x="208" y="7"/>
                    <a:pt x="208" y="7"/>
                  </a:cubicBezTo>
                  <a:cubicBezTo>
                    <a:pt x="210" y="7"/>
                    <a:pt x="212" y="7"/>
                    <a:pt x="214" y="7"/>
                  </a:cubicBezTo>
                  <a:cubicBezTo>
                    <a:pt x="223" y="7"/>
                    <a:pt x="223" y="7"/>
                    <a:pt x="223" y="7"/>
                  </a:cubicBezTo>
                  <a:cubicBezTo>
                    <a:pt x="223" y="0"/>
                    <a:pt x="223" y="0"/>
                    <a:pt x="223" y="0"/>
                  </a:cubicBezTo>
                  <a:close/>
                  <a:moveTo>
                    <a:pt x="246" y="0"/>
                  </a:moveTo>
                  <a:cubicBezTo>
                    <a:pt x="231" y="0"/>
                    <a:pt x="231" y="0"/>
                    <a:pt x="231" y="0"/>
                  </a:cubicBezTo>
                  <a:cubicBezTo>
                    <a:pt x="231" y="7"/>
                    <a:pt x="231" y="7"/>
                    <a:pt x="231" y="7"/>
                  </a:cubicBezTo>
                  <a:cubicBezTo>
                    <a:pt x="246" y="7"/>
                    <a:pt x="246" y="7"/>
                    <a:pt x="246" y="7"/>
                  </a:cubicBezTo>
                  <a:lnTo>
                    <a:pt x="246" y="0"/>
                  </a:lnTo>
                  <a:close/>
                  <a:moveTo>
                    <a:pt x="269" y="0"/>
                  </a:moveTo>
                  <a:cubicBezTo>
                    <a:pt x="254" y="0"/>
                    <a:pt x="254" y="0"/>
                    <a:pt x="254" y="0"/>
                  </a:cubicBezTo>
                  <a:cubicBezTo>
                    <a:pt x="254" y="7"/>
                    <a:pt x="254" y="7"/>
                    <a:pt x="254" y="7"/>
                  </a:cubicBezTo>
                  <a:cubicBezTo>
                    <a:pt x="269" y="7"/>
                    <a:pt x="269" y="7"/>
                    <a:pt x="269" y="7"/>
                  </a:cubicBezTo>
                  <a:lnTo>
                    <a:pt x="269" y="0"/>
                  </a:lnTo>
                  <a:close/>
                  <a:moveTo>
                    <a:pt x="292" y="0"/>
                  </a:moveTo>
                  <a:cubicBezTo>
                    <a:pt x="277" y="0"/>
                    <a:pt x="277" y="0"/>
                    <a:pt x="277" y="0"/>
                  </a:cubicBezTo>
                  <a:cubicBezTo>
                    <a:pt x="277" y="7"/>
                    <a:pt x="277" y="7"/>
                    <a:pt x="277" y="7"/>
                  </a:cubicBezTo>
                  <a:cubicBezTo>
                    <a:pt x="292" y="7"/>
                    <a:pt x="292" y="7"/>
                    <a:pt x="292" y="7"/>
                  </a:cubicBezTo>
                  <a:lnTo>
                    <a:pt x="292" y="0"/>
                  </a:lnTo>
                  <a:close/>
                  <a:moveTo>
                    <a:pt x="315" y="0"/>
                  </a:moveTo>
                  <a:cubicBezTo>
                    <a:pt x="299" y="0"/>
                    <a:pt x="299" y="0"/>
                    <a:pt x="299" y="0"/>
                  </a:cubicBezTo>
                  <a:cubicBezTo>
                    <a:pt x="299" y="7"/>
                    <a:pt x="299" y="7"/>
                    <a:pt x="299" y="7"/>
                  </a:cubicBezTo>
                  <a:cubicBezTo>
                    <a:pt x="315" y="7"/>
                    <a:pt x="315" y="7"/>
                    <a:pt x="315" y="7"/>
                  </a:cubicBezTo>
                  <a:lnTo>
                    <a:pt x="315" y="0"/>
                  </a:lnTo>
                  <a:close/>
                  <a:moveTo>
                    <a:pt x="337" y="0"/>
                  </a:moveTo>
                  <a:cubicBezTo>
                    <a:pt x="322" y="0"/>
                    <a:pt x="322" y="0"/>
                    <a:pt x="322" y="0"/>
                  </a:cubicBezTo>
                  <a:cubicBezTo>
                    <a:pt x="322" y="7"/>
                    <a:pt x="322" y="7"/>
                    <a:pt x="322" y="7"/>
                  </a:cubicBezTo>
                  <a:cubicBezTo>
                    <a:pt x="337" y="7"/>
                    <a:pt x="337" y="7"/>
                    <a:pt x="337" y="7"/>
                  </a:cubicBezTo>
                  <a:lnTo>
                    <a:pt x="337" y="0"/>
                  </a:lnTo>
                  <a:close/>
                  <a:moveTo>
                    <a:pt x="360" y="0"/>
                  </a:moveTo>
                  <a:cubicBezTo>
                    <a:pt x="345" y="0"/>
                    <a:pt x="345" y="0"/>
                    <a:pt x="345" y="0"/>
                  </a:cubicBezTo>
                  <a:cubicBezTo>
                    <a:pt x="345" y="7"/>
                    <a:pt x="345" y="7"/>
                    <a:pt x="345" y="7"/>
                  </a:cubicBezTo>
                  <a:cubicBezTo>
                    <a:pt x="360" y="7"/>
                    <a:pt x="360" y="7"/>
                    <a:pt x="360" y="7"/>
                  </a:cubicBezTo>
                  <a:lnTo>
                    <a:pt x="360" y="0"/>
                  </a:lnTo>
                  <a:close/>
                  <a:moveTo>
                    <a:pt x="383" y="0"/>
                  </a:moveTo>
                  <a:cubicBezTo>
                    <a:pt x="368" y="0"/>
                    <a:pt x="368" y="0"/>
                    <a:pt x="368" y="0"/>
                  </a:cubicBezTo>
                  <a:cubicBezTo>
                    <a:pt x="368" y="7"/>
                    <a:pt x="368" y="7"/>
                    <a:pt x="368" y="7"/>
                  </a:cubicBezTo>
                  <a:cubicBezTo>
                    <a:pt x="383" y="7"/>
                    <a:pt x="383" y="7"/>
                    <a:pt x="383" y="7"/>
                  </a:cubicBezTo>
                  <a:lnTo>
                    <a:pt x="383" y="0"/>
                  </a:lnTo>
                  <a:close/>
                  <a:moveTo>
                    <a:pt x="406" y="0"/>
                  </a:moveTo>
                  <a:cubicBezTo>
                    <a:pt x="391" y="0"/>
                    <a:pt x="391" y="0"/>
                    <a:pt x="391" y="0"/>
                  </a:cubicBezTo>
                  <a:cubicBezTo>
                    <a:pt x="391" y="7"/>
                    <a:pt x="391" y="7"/>
                    <a:pt x="391" y="7"/>
                  </a:cubicBezTo>
                  <a:cubicBezTo>
                    <a:pt x="406" y="7"/>
                    <a:pt x="406" y="7"/>
                    <a:pt x="406" y="7"/>
                  </a:cubicBezTo>
                  <a:lnTo>
                    <a:pt x="406" y="0"/>
                  </a:lnTo>
                  <a:close/>
                  <a:moveTo>
                    <a:pt x="429" y="0"/>
                  </a:moveTo>
                  <a:cubicBezTo>
                    <a:pt x="414" y="0"/>
                    <a:pt x="414" y="0"/>
                    <a:pt x="414" y="0"/>
                  </a:cubicBezTo>
                  <a:cubicBezTo>
                    <a:pt x="414" y="7"/>
                    <a:pt x="414" y="7"/>
                    <a:pt x="414" y="7"/>
                  </a:cubicBezTo>
                  <a:cubicBezTo>
                    <a:pt x="429" y="7"/>
                    <a:pt x="429" y="7"/>
                    <a:pt x="429" y="7"/>
                  </a:cubicBezTo>
                  <a:lnTo>
                    <a:pt x="429" y="0"/>
                  </a:lnTo>
                  <a:close/>
                  <a:moveTo>
                    <a:pt x="452" y="0"/>
                  </a:moveTo>
                  <a:cubicBezTo>
                    <a:pt x="436" y="0"/>
                    <a:pt x="436" y="0"/>
                    <a:pt x="436" y="0"/>
                  </a:cubicBezTo>
                  <a:cubicBezTo>
                    <a:pt x="436" y="7"/>
                    <a:pt x="436" y="7"/>
                    <a:pt x="436" y="7"/>
                  </a:cubicBezTo>
                  <a:cubicBezTo>
                    <a:pt x="452" y="7"/>
                    <a:pt x="452" y="7"/>
                    <a:pt x="452" y="7"/>
                  </a:cubicBezTo>
                  <a:lnTo>
                    <a:pt x="452" y="0"/>
                  </a:lnTo>
                  <a:close/>
                  <a:moveTo>
                    <a:pt x="474" y="0"/>
                  </a:moveTo>
                  <a:cubicBezTo>
                    <a:pt x="459" y="0"/>
                    <a:pt x="459" y="0"/>
                    <a:pt x="459" y="0"/>
                  </a:cubicBezTo>
                  <a:cubicBezTo>
                    <a:pt x="459" y="7"/>
                    <a:pt x="459" y="7"/>
                    <a:pt x="459" y="7"/>
                  </a:cubicBezTo>
                  <a:cubicBezTo>
                    <a:pt x="474" y="7"/>
                    <a:pt x="474" y="7"/>
                    <a:pt x="474" y="7"/>
                  </a:cubicBezTo>
                  <a:lnTo>
                    <a:pt x="474" y="0"/>
                  </a:lnTo>
                  <a:close/>
                  <a:moveTo>
                    <a:pt x="497" y="0"/>
                  </a:moveTo>
                  <a:cubicBezTo>
                    <a:pt x="482" y="0"/>
                    <a:pt x="482" y="0"/>
                    <a:pt x="482" y="0"/>
                  </a:cubicBezTo>
                  <a:cubicBezTo>
                    <a:pt x="482" y="7"/>
                    <a:pt x="482" y="7"/>
                    <a:pt x="482" y="7"/>
                  </a:cubicBezTo>
                  <a:cubicBezTo>
                    <a:pt x="497" y="7"/>
                    <a:pt x="497" y="7"/>
                    <a:pt x="497" y="7"/>
                  </a:cubicBezTo>
                  <a:lnTo>
                    <a:pt x="497" y="0"/>
                  </a:lnTo>
                  <a:close/>
                  <a:moveTo>
                    <a:pt x="520" y="0"/>
                  </a:moveTo>
                  <a:cubicBezTo>
                    <a:pt x="505" y="0"/>
                    <a:pt x="505" y="0"/>
                    <a:pt x="505" y="0"/>
                  </a:cubicBezTo>
                  <a:cubicBezTo>
                    <a:pt x="505" y="7"/>
                    <a:pt x="505" y="7"/>
                    <a:pt x="505" y="7"/>
                  </a:cubicBezTo>
                  <a:cubicBezTo>
                    <a:pt x="520" y="7"/>
                    <a:pt x="520" y="7"/>
                    <a:pt x="520" y="7"/>
                  </a:cubicBezTo>
                  <a:lnTo>
                    <a:pt x="520" y="0"/>
                  </a:lnTo>
                  <a:close/>
                  <a:moveTo>
                    <a:pt x="543" y="0"/>
                  </a:moveTo>
                  <a:cubicBezTo>
                    <a:pt x="528" y="0"/>
                    <a:pt x="528" y="0"/>
                    <a:pt x="528" y="0"/>
                  </a:cubicBezTo>
                  <a:cubicBezTo>
                    <a:pt x="528" y="7"/>
                    <a:pt x="528" y="7"/>
                    <a:pt x="528" y="7"/>
                  </a:cubicBezTo>
                  <a:cubicBezTo>
                    <a:pt x="543" y="7"/>
                    <a:pt x="543" y="7"/>
                    <a:pt x="543" y="7"/>
                  </a:cubicBezTo>
                  <a:lnTo>
                    <a:pt x="543" y="0"/>
                  </a:lnTo>
                  <a:close/>
                  <a:moveTo>
                    <a:pt x="566" y="0"/>
                  </a:moveTo>
                  <a:cubicBezTo>
                    <a:pt x="551" y="0"/>
                    <a:pt x="551" y="0"/>
                    <a:pt x="551" y="0"/>
                  </a:cubicBezTo>
                  <a:cubicBezTo>
                    <a:pt x="551" y="7"/>
                    <a:pt x="551" y="7"/>
                    <a:pt x="551" y="7"/>
                  </a:cubicBezTo>
                  <a:cubicBezTo>
                    <a:pt x="566" y="7"/>
                    <a:pt x="566" y="7"/>
                    <a:pt x="566" y="7"/>
                  </a:cubicBezTo>
                  <a:lnTo>
                    <a:pt x="566" y="0"/>
                  </a:lnTo>
                  <a:close/>
                  <a:moveTo>
                    <a:pt x="589" y="0"/>
                  </a:moveTo>
                  <a:cubicBezTo>
                    <a:pt x="586" y="0"/>
                    <a:pt x="583" y="0"/>
                    <a:pt x="580" y="0"/>
                  </a:cubicBezTo>
                  <a:cubicBezTo>
                    <a:pt x="573" y="0"/>
                    <a:pt x="573" y="0"/>
                    <a:pt x="573" y="0"/>
                  </a:cubicBezTo>
                  <a:cubicBezTo>
                    <a:pt x="573" y="7"/>
                    <a:pt x="573" y="7"/>
                    <a:pt x="573" y="7"/>
                  </a:cubicBezTo>
                  <a:cubicBezTo>
                    <a:pt x="580" y="7"/>
                    <a:pt x="580" y="7"/>
                    <a:pt x="580" y="7"/>
                  </a:cubicBezTo>
                  <a:cubicBezTo>
                    <a:pt x="583" y="7"/>
                    <a:pt x="586" y="7"/>
                    <a:pt x="588" y="7"/>
                  </a:cubicBezTo>
                  <a:cubicBezTo>
                    <a:pt x="589" y="0"/>
                    <a:pt x="589" y="0"/>
                    <a:pt x="589" y="0"/>
                  </a:cubicBezTo>
                  <a:close/>
                  <a:moveTo>
                    <a:pt x="612" y="2"/>
                  </a:moveTo>
                  <a:cubicBezTo>
                    <a:pt x="607" y="1"/>
                    <a:pt x="602" y="1"/>
                    <a:pt x="596" y="0"/>
                  </a:cubicBezTo>
                  <a:cubicBezTo>
                    <a:pt x="596" y="8"/>
                    <a:pt x="596" y="8"/>
                    <a:pt x="596" y="8"/>
                  </a:cubicBezTo>
                  <a:cubicBezTo>
                    <a:pt x="601" y="8"/>
                    <a:pt x="606" y="9"/>
                    <a:pt x="611" y="10"/>
                  </a:cubicBezTo>
                  <a:cubicBezTo>
                    <a:pt x="612" y="2"/>
                    <a:pt x="612" y="2"/>
                    <a:pt x="612" y="2"/>
                  </a:cubicBezTo>
                  <a:close/>
                  <a:moveTo>
                    <a:pt x="635" y="7"/>
                  </a:moveTo>
                  <a:cubicBezTo>
                    <a:pt x="630" y="5"/>
                    <a:pt x="625" y="4"/>
                    <a:pt x="619" y="3"/>
                  </a:cubicBezTo>
                  <a:cubicBezTo>
                    <a:pt x="618" y="11"/>
                    <a:pt x="618" y="11"/>
                    <a:pt x="618" y="11"/>
                  </a:cubicBezTo>
                  <a:cubicBezTo>
                    <a:pt x="623" y="12"/>
                    <a:pt x="628" y="13"/>
                    <a:pt x="633" y="14"/>
                  </a:cubicBezTo>
                  <a:cubicBezTo>
                    <a:pt x="635" y="7"/>
                    <a:pt x="635" y="7"/>
                    <a:pt x="635" y="7"/>
                  </a:cubicBezTo>
                  <a:close/>
                  <a:moveTo>
                    <a:pt x="657" y="14"/>
                  </a:moveTo>
                  <a:cubicBezTo>
                    <a:pt x="652" y="12"/>
                    <a:pt x="647" y="10"/>
                    <a:pt x="642" y="9"/>
                  </a:cubicBezTo>
                  <a:cubicBezTo>
                    <a:pt x="640" y="16"/>
                    <a:pt x="640" y="16"/>
                    <a:pt x="640" y="16"/>
                  </a:cubicBezTo>
                  <a:cubicBezTo>
                    <a:pt x="645" y="18"/>
                    <a:pt x="649" y="19"/>
                    <a:pt x="654" y="21"/>
                  </a:cubicBezTo>
                  <a:cubicBezTo>
                    <a:pt x="657" y="14"/>
                    <a:pt x="657" y="14"/>
                    <a:pt x="657" y="14"/>
                  </a:cubicBezTo>
                  <a:close/>
                  <a:moveTo>
                    <a:pt x="678" y="23"/>
                  </a:moveTo>
                  <a:cubicBezTo>
                    <a:pt x="673" y="21"/>
                    <a:pt x="669" y="19"/>
                    <a:pt x="664" y="17"/>
                  </a:cubicBezTo>
                  <a:cubicBezTo>
                    <a:pt x="661" y="24"/>
                    <a:pt x="661" y="24"/>
                    <a:pt x="661" y="24"/>
                  </a:cubicBezTo>
                  <a:cubicBezTo>
                    <a:pt x="665" y="26"/>
                    <a:pt x="670" y="28"/>
                    <a:pt x="674" y="30"/>
                  </a:cubicBezTo>
                  <a:cubicBezTo>
                    <a:pt x="678" y="23"/>
                    <a:pt x="678" y="23"/>
                    <a:pt x="678" y="23"/>
                  </a:cubicBezTo>
                  <a:close/>
                  <a:moveTo>
                    <a:pt x="698" y="35"/>
                  </a:moveTo>
                  <a:cubicBezTo>
                    <a:pt x="694" y="32"/>
                    <a:pt x="689" y="30"/>
                    <a:pt x="685" y="27"/>
                  </a:cubicBezTo>
                  <a:cubicBezTo>
                    <a:pt x="681" y="34"/>
                    <a:pt x="681" y="34"/>
                    <a:pt x="681" y="34"/>
                  </a:cubicBezTo>
                  <a:cubicBezTo>
                    <a:pt x="685" y="36"/>
                    <a:pt x="689" y="39"/>
                    <a:pt x="694" y="42"/>
                  </a:cubicBezTo>
                  <a:lnTo>
                    <a:pt x="698" y="35"/>
                  </a:lnTo>
                  <a:close/>
                  <a:moveTo>
                    <a:pt x="716" y="49"/>
                  </a:moveTo>
                  <a:cubicBezTo>
                    <a:pt x="712" y="46"/>
                    <a:pt x="708" y="42"/>
                    <a:pt x="704" y="39"/>
                  </a:cubicBezTo>
                  <a:cubicBezTo>
                    <a:pt x="700" y="46"/>
                    <a:pt x="700" y="46"/>
                    <a:pt x="700" y="46"/>
                  </a:cubicBezTo>
                  <a:cubicBezTo>
                    <a:pt x="704" y="49"/>
                    <a:pt x="708" y="52"/>
                    <a:pt x="711" y="55"/>
                  </a:cubicBezTo>
                  <a:cubicBezTo>
                    <a:pt x="716" y="49"/>
                    <a:pt x="716" y="49"/>
                    <a:pt x="716" y="49"/>
                  </a:cubicBezTo>
                  <a:close/>
                  <a:moveTo>
                    <a:pt x="733" y="65"/>
                  </a:moveTo>
                  <a:cubicBezTo>
                    <a:pt x="730" y="61"/>
                    <a:pt x="726" y="57"/>
                    <a:pt x="722" y="54"/>
                  </a:cubicBezTo>
                  <a:cubicBezTo>
                    <a:pt x="717" y="60"/>
                    <a:pt x="717" y="60"/>
                    <a:pt x="717" y="60"/>
                  </a:cubicBezTo>
                  <a:cubicBezTo>
                    <a:pt x="721" y="63"/>
                    <a:pt x="724" y="67"/>
                    <a:pt x="728" y="70"/>
                  </a:cubicBezTo>
                  <a:lnTo>
                    <a:pt x="733" y="65"/>
                  </a:lnTo>
                  <a:close/>
                  <a:moveTo>
                    <a:pt x="749" y="82"/>
                  </a:moveTo>
                  <a:cubicBezTo>
                    <a:pt x="746" y="78"/>
                    <a:pt x="742" y="74"/>
                    <a:pt x="739" y="70"/>
                  </a:cubicBezTo>
                  <a:cubicBezTo>
                    <a:pt x="733" y="76"/>
                    <a:pt x="733" y="76"/>
                    <a:pt x="733" y="76"/>
                  </a:cubicBezTo>
                  <a:cubicBezTo>
                    <a:pt x="736" y="79"/>
                    <a:pt x="740" y="83"/>
                    <a:pt x="743" y="87"/>
                  </a:cubicBezTo>
                  <a:cubicBezTo>
                    <a:pt x="749" y="82"/>
                    <a:pt x="749" y="82"/>
                    <a:pt x="749" y="82"/>
                  </a:cubicBezTo>
                  <a:close/>
                  <a:moveTo>
                    <a:pt x="762" y="101"/>
                  </a:moveTo>
                  <a:cubicBezTo>
                    <a:pt x="759" y="97"/>
                    <a:pt x="756" y="93"/>
                    <a:pt x="753" y="88"/>
                  </a:cubicBezTo>
                  <a:cubicBezTo>
                    <a:pt x="747" y="93"/>
                    <a:pt x="747" y="93"/>
                    <a:pt x="747" y="93"/>
                  </a:cubicBezTo>
                  <a:cubicBezTo>
                    <a:pt x="750" y="97"/>
                    <a:pt x="753" y="101"/>
                    <a:pt x="755" y="105"/>
                  </a:cubicBezTo>
                  <a:cubicBezTo>
                    <a:pt x="762" y="101"/>
                    <a:pt x="762" y="101"/>
                    <a:pt x="762" y="101"/>
                  </a:cubicBezTo>
                  <a:close/>
                  <a:moveTo>
                    <a:pt x="773" y="122"/>
                  </a:moveTo>
                  <a:cubicBezTo>
                    <a:pt x="771" y="117"/>
                    <a:pt x="769" y="112"/>
                    <a:pt x="766" y="108"/>
                  </a:cubicBezTo>
                  <a:cubicBezTo>
                    <a:pt x="759" y="112"/>
                    <a:pt x="759" y="112"/>
                    <a:pt x="759" y="112"/>
                  </a:cubicBezTo>
                  <a:cubicBezTo>
                    <a:pt x="762" y="116"/>
                    <a:pt x="764" y="121"/>
                    <a:pt x="766" y="125"/>
                  </a:cubicBezTo>
                  <a:cubicBezTo>
                    <a:pt x="773" y="122"/>
                    <a:pt x="773" y="122"/>
                    <a:pt x="773" y="122"/>
                  </a:cubicBezTo>
                  <a:close/>
                  <a:moveTo>
                    <a:pt x="782" y="143"/>
                  </a:moveTo>
                  <a:cubicBezTo>
                    <a:pt x="780" y="138"/>
                    <a:pt x="778" y="133"/>
                    <a:pt x="776" y="129"/>
                  </a:cubicBezTo>
                  <a:cubicBezTo>
                    <a:pt x="769" y="132"/>
                    <a:pt x="769" y="132"/>
                    <a:pt x="769" y="132"/>
                  </a:cubicBezTo>
                  <a:cubicBezTo>
                    <a:pt x="771" y="136"/>
                    <a:pt x="773" y="141"/>
                    <a:pt x="775" y="146"/>
                  </a:cubicBezTo>
                  <a:cubicBezTo>
                    <a:pt x="782" y="143"/>
                    <a:pt x="782" y="143"/>
                    <a:pt x="782" y="143"/>
                  </a:cubicBezTo>
                  <a:close/>
                  <a:moveTo>
                    <a:pt x="789" y="166"/>
                  </a:moveTo>
                  <a:cubicBezTo>
                    <a:pt x="787" y="160"/>
                    <a:pt x="786" y="155"/>
                    <a:pt x="784" y="151"/>
                  </a:cubicBezTo>
                  <a:cubicBezTo>
                    <a:pt x="777" y="153"/>
                    <a:pt x="777" y="153"/>
                    <a:pt x="777" y="153"/>
                  </a:cubicBezTo>
                  <a:cubicBezTo>
                    <a:pt x="779" y="158"/>
                    <a:pt x="780" y="162"/>
                    <a:pt x="781" y="167"/>
                  </a:cubicBezTo>
                  <a:cubicBezTo>
                    <a:pt x="789" y="166"/>
                    <a:pt x="789" y="166"/>
                    <a:pt x="789" y="166"/>
                  </a:cubicBezTo>
                  <a:close/>
                  <a:moveTo>
                    <a:pt x="792" y="188"/>
                  </a:moveTo>
                  <a:cubicBezTo>
                    <a:pt x="792" y="183"/>
                    <a:pt x="791" y="178"/>
                    <a:pt x="790" y="173"/>
                  </a:cubicBezTo>
                  <a:cubicBezTo>
                    <a:pt x="783" y="175"/>
                    <a:pt x="783" y="175"/>
                    <a:pt x="783" y="175"/>
                  </a:cubicBezTo>
                  <a:cubicBezTo>
                    <a:pt x="783" y="179"/>
                    <a:pt x="784" y="184"/>
                    <a:pt x="785" y="189"/>
                  </a:cubicBezTo>
                  <a:cubicBezTo>
                    <a:pt x="792" y="188"/>
                    <a:pt x="792" y="188"/>
                    <a:pt x="792" y="188"/>
                  </a:cubicBezTo>
                  <a:close/>
                  <a:moveTo>
                    <a:pt x="794" y="212"/>
                  </a:moveTo>
                  <a:cubicBezTo>
                    <a:pt x="794" y="206"/>
                    <a:pt x="794" y="201"/>
                    <a:pt x="793" y="196"/>
                  </a:cubicBezTo>
                  <a:cubicBezTo>
                    <a:pt x="786" y="197"/>
                    <a:pt x="786" y="197"/>
                    <a:pt x="786" y="197"/>
                  </a:cubicBezTo>
                  <a:cubicBezTo>
                    <a:pt x="786" y="202"/>
                    <a:pt x="786" y="207"/>
                    <a:pt x="786" y="212"/>
                  </a:cubicBezTo>
                  <a:cubicBezTo>
                    <a:pt x="794" y="212"/>
                    <a:pt x="794" y="212"/>
                    <a:pt x="794" y="212"/>
                  </a:cubicBezTo>
                  <a:close/>
                  <a:moveTo>
                    <a:pt x="794" y="235"/>
                  </a:moveTo>
                  <a:cubicBezTo>
                    <a:pt x="794" y="232"/>
                    <a:pt x="794" y="228"/>
                    <a:pt x="794" y="225"/>
                  </a:cubicBezTo>
                  <a:cubicBezTo>
                    <a:pt x="794" y="219"/>
                    <a:pt x="794" y="219"/>
                    <a:pt x="794" y="219"/>
                  </a:cubicBezTo>
                  <a:cubicBezTo>
                    <a:pt x="786" y="219"/>
                    <a:pt x="786" y="219"/>
                    <a:pt x="786" y="219"/>
                  </a:cubicBezTo>
                  <a:cubicBezTo>
                    <a:pt x="786" y="225"/>
                    <a:pt x="786" y="225"/>
                    <a:pt x="786" y="225"/>
                  </a:cubicBezTo>
                  <a:cubicBezTo>
                    <a:pt x="786" y="228"/>
                    <a:pt x="786" y="231"/>
                    <a:pt x="786" y="234"/>
                  </a:cubicBezTo>
                  <a:lnTo>
                    <a:pt x="794" y="235"/>
                  </a:lnTo>
                  <a:close/>
                  <a:moveTo>
                    <a:pt x="791" y="258"/>
                  </a:moveTo>
                  <a:cubicBezTo>
                    <a:pt x="792" y="253"/>
                    <a:pt x="793" y="248"/>
                    <a:pt x="793" y="242"/>
                  </a:cubicBezTo>
                  <a:cubicBezTo>
                    <a:pt x="786" y="242"/>
                    <a:pt x="786" y="242"/>
                    <a:pt x="786" y="242"/>
                  </a:cubicBezTo>
                  <a:cubicBezTo>
                    <a:pt x="785" y="247"/>
                    <a:pt x="785" y="252"/>
                    <a:pt x="784" y="257"/>
                  </a:cubicBezTo>
                  <a:lnTo>
                    <a:pt x="791" y="258"/>
                  </a:lnTo>
                  <a:close/>
                  <a:moveTo>
                    <a:pt x="787" y="280"/>
                  </a:moveTo>
                  <a:cubicBezTo>
                    <a:pt x="788" y="276"/>
                    <a:pt x="789" y="270"/>
                    <a:pt x="790" y="265"/>
                  </a:cubicBezTo>
                  <a:cubicBezTo>
                    <a:pt x="783" y="264"/>
                    <a:pt x="783" y="264"/>
                    <a:pt x="783" y="264"/>
                  </a:cubicBezTo>
                  <a:cubicBezTo>
                    <a:pt x="782" y="269"/>
                    <a:pt x="780" y="274"/>
                    <a:pt x="779" y="278"/>
                  </a:cubicBezTo>
                  <a:cubicBezTo>
                    <a:pt x="787" y="280"/>
                    <a:pt x="787" y="280"/>
                    <a:pt x="787" y="280"/>
                  </a:cubicBezTo>
                  <a:close/>
                  <a:moveTo>
                    <a:pt x="779" y="303"/>
                  </a:moveTo>
                  <a:cubicBezTo>
                    <a:pt x="781" y="298"/>
                    <a:pt x="783" y="293"/>
                    <a:pt x="785" y="288"/>
                  </a:cubicBezTo>
                  <a:cubicBezTo>
                    <a:pt x="777" y="286"/>
                    <a:pt x="777" y="286"/>
                    <a:pt x="777" y="286"/>
                  </a:cubicBezTo>
                  <a:cubicBezTo>
                    <a:pt x="776" y="290"/>
                    <a:pt x="774" y="295"/>
                    <a:pt x="772" y="300"/>
                  </a:cubicBezTo>
                  <a:lnTo>
                    <a:pt x="779" y="303"/>
                  </a:lnTo>
                  <a:close/>
                  <a:moveTo>
                    <a:pt x="770" y="324"/>
                  </a:moveTo>
                  <a:cubicBezTo>
                    <a:pt x="772" y="319"/>
                    <a:pt x="774" y="314"/>
                    <a:pt x="777" y="310"/>
                  </a:cubicBezTo>
                  <a:cubicBezTo>
                    <a:pt x="769" y="307"/>
                    <a:pt x="769" y="307"/>
                    <a:pt x="769" y="307"/>
                  </a:cubicBezTo>
                  <a:cubicBezTo>
                    <a:pt x="767" y="311"/>
                    <a:pt x="765" y="316"/>
                    <a:pt x="763" y="320"/>
                  </a:cubicBezTo>
                  <a:cubicBezTo>
                    <a:pt x="770" y="324"/>
                    <a:pt x="770" y="324"/>
                    <a:pt x="770" y="324"/>
                  </a:cubicBezTo>
                  <a:close/>
                  <a:moveTo>
                    <a:pt x="758" y="344"/>
                  </a:moveTo>
                  <a:cubicBezTo>
                    <a:pt x="761" y="339"/>
                    <a:pt x="764" y="335"/>
                    <a:pt x="766" y="330"/>
                  </a:cubicBezTo>
                  <a:cubicBezTo>
                    <a:pt x="759" y="327"/>
                    <a:pt x="759" y="327"/>
                    <a:pt x="759" y="327"/>
                  </a:cubicBezTo>
                  <a:cubicBezTo>
                    <a:pt x="757" y="331"/>
                    <a:pt x="754" y="335"/>
                    <a:pt x="752" y="339"/>
                  </a:cubicBezTo>
                  <a:cubicBezTo>
                    <a:pt x="758" y="344"/>
                    <a:pt x="758" y="344"/>
                    <a:pt x="758" y="344"/>
                  </a:cubicBezTo>
                  <a:close/>
                  <a:moveTo>
                    <a:pt x="744" y="362"/>
                  </a:moveTo>
                  <a:cubicBezTo>
                    <a:pt x="747" y="358"/>
                    <a:pt x="751" y="354"/>
                    <a:pt x="754" y="350"/>
                  </a:cubicBezTo>
                  <a:cubicBezTo>
                    <a:pt x="747" y="345"/>
                    <a:pt x="747" y="345"/>
                    <a:pt x="747" y="345"/>
                  </a:cubicBezTo>
                  <a:cubicBezTo>
                    <a:pt x="744" y="349"/>
                    <a:pt x="741" y="353"/>
                    <a:pt x="738" y="357"/>
                  </a:cubicBezTo>
                  <a:cubicBezTo>
                    <a:pt x="744" y="362"/>
                    <a:pt x="744" y="362"/>
                    <a:pt x="744" y="362"/>
                  </a:cubicBezTo>
                  <a:close/>
                  <a:moveTo>
                    <a:pt x="728" y="379"/>
                  </a:moveTo>
                  <a:cubicBezTo>
                    <a:pt x="732" y="376"/>
                    <a:pt x="736" y="372"/>
                    <a:pt x="739" y="368"/>
                  </a:cubicBezTo>
                  <a:cubicBezTo>
                    <a:pt x="733" y="363"/>
                    <a:pt x="733" y="363"/>
                    <a:pt x="733" y="363"/>
                  </a:cubicBezTo>
                  <a:cubicBezTo>
                    <a:pt x="730" y="367"/>
                    <a:pt x="727" y="370"/>
                    <a:pt x="723" y="374"/>
                  </a:cubicBezTo>
                  <a:lnTo>
                    <a:pt x="728" y="379"/>
                  </a:lnTo>
                  <a:close/>
                  <a:moveTo>
                    <a:pt x="711" y="394"/>
                  </a:moveTo>
                  <a:cubicBezTo>
                    <a:pt x="715" y="391"/>
                    <a:pt x="719" y="388"/>
                    <a:pt x="723" y="384"/>
                  </a:cubicBezTo>
                  <a:cubicBezTo>
                    <a:pt x="717" y="379"/>
                    <a:pt x="717" y="379"/>
                    <a:pt x="717" y="379"/>
                  </a:cubicBezTo>
                  <a:cubicBezTo>
                    <a:pt x="714" y="382"/>
                    <a:pt x="710" y="385"/>
                    <a:pt x="706" y="388"/>
                  </a:cubicBezTo>
                  <a:cubicBezTo>
                    <a:pt x="711" y="394"/>
                    <a:pt x="711" y="394"/>
                    <a:pt x="711" y="394"/>
                  </a:cubicBezTo>
                  <a:close/>
                  <a:moveTo>
                    <a:pt x="692" y="408"/>
                  </a:moveTo>
                  <a:cubicBezTo>
                    <a:pt x="696" y="405"/>
                    <a:pt x="700" y="402"/>
                    <a:pt x="705" y="399"/>
                  </a:cubicBezTo>
                  <a:cubicBezTo>
                    <a:pt x="700" y="393"/>
                    <a:pt x="700" y="393"/>
                    <a:pt x="700" y="393"/>
                  </a:cubicBezTo>
                  <a:cubicBezTo>
                    <a:pt x="696" y="396"/>
                    <a:pt x="692" y="398"/>
                    <a:pt x="688" y="401"/>
                  </a:cubicBezTo>
                  <a:cubicBezTo>
                    <a:pt x="692" y="408"/>
                    <a:pt x="692" y="408"/>
                    <a:pt x="692" y="408"/>
                  </a:cubicBezTo>
                  <a:close/>
                  <a:moveTo>
                    <a:pt x="671" y="419"/>
                  </a:moveTo>
                  <a:cubicBezTo>
                    <a:pt x="676" y="417"/>
                    <a:pt x="680" y="414"/>
                    <a:pt x="685" y="412"/>
                  </a:cubicBezTo>
                  <a:cubicBezTo>
                    <a:pt x="681" y="405"/>
                    <a:pt x="681" y="405"/>
                    <a:pt x="681" y="405"/>
                  </a:cubicBezTo>
                  <a:cubicBezTo>
                    <a:pt x="677" y="407"/>
                    <a:pt x="672" y="410"/>
                    <a:pt x="668" y="412"/>
                  </a:cubicBezTo>
                  <a:lnTo>
                    <a:pt x="671" y="419"/>
                  </a:lnTo>
                  <a:close/>
                  <a:moveTo>
                    <a:pt x="650" y="428"/>
                  </a:moveTo>
                  <a:cubicBezTo>
                    <a:pt x="655" y="426"/>
                    <a:pt x="659" y="424"/>
                    <a:pt x="664" y="422"/>
                  </a:cubicBezTo>
                  <a:cubicBezTo>
                    <a:pt x="661" y="415"/>
                    <a:pt x="661" y="415"/>
                    <a:pt x="661" y="415"/>
                  </a:cubicBezTo>
                  <a:cubicBezTo>
                    <a:pt x="656" y="417"/>
                    <a:pt x="652" y="419"/>
                    <a:pt x="647" y="420"/>
                  </a:cubicBezTo>
                  <a:cubicBezTo>
                    <a:pt x="650" y="428"/>
                    <a:pt x="650" y="428"/>
                    <a:pt x="650" y="428"/>
                  </a:cubicBezTo>
                  <a:close/>
                  <a:moveTo>
                    <a:pt x="627" y="434"/>
                  </a:moveTo>
                  <a:cubicBezTo>
                    <a:pt x="632" y="433"/>
                    <a:pt x="637" y="431"/>
                    <a:pt x="642" y="430"/>
                  </a:cubicBezTo>
                  <a:cubicBezTo>
                    <a:pt x="640" y="423"/>
                    <a:pt x="640" y="423"/>
                    <a:pt x="640" y="423"/>
                  </a:cubicBezTo>
                  <a:cubicBezTo>
                    <a:pt x="635" y="424"/>
                    <a:pt x="630" y="425"/>
                    <a:pt x="626" y="426"/>
                  </a:cubicBezTo>
                  <a:lnTo>
                    <a:pt x="627" y="434"/>
                  </a:lnTo>
                  <a:close/>
                  <a:moveTo>
                    <a:pt x="604" y="438"/>
                  </a:moveTo>
                  <a:cubicBezTo>
                    <a:pt x="610" y="437"/>
                    <a:pt x="615" y="437"/>
                    <a:pt x="620" y="436"/>
                  </a:cubicBezTo>
                  <a:cubicBezTo>
                    <a:pt x="618" y="428"/>
                    <a:pt x="618" y="428"/>
                    <a:pt x="618" y="428"/>
                  </a:cubicBezTo>
                  <a:cubicBezTo>
                    <a:pt x="613" y="429"/>
                    <a:pt x="609" y="430"/>
                    <a:pt x="604" y="430"/>
                  </a:cubicBezTo>
                  <a:cubicBezTo>
                    <a:pt x="604" y="438"/>
                    <a:pt x="604" y="438"/>
                    <a:pt x="604" y="438"/>
                  </a:cubicBezTo>
                  <a:close/>
                  <a:moveTo>
                    <a:pt x="581" y="439"/>
                  </a:moveTo>
                  <a:cubicBezTo>
                    <a:pt x="586" y="439"/>
                    <a:pt x="592" y="439"/>
                    <a:pt x="597" y="439"/>
                  </a:cubicBezTo>
                  <a:cubicBezTo>
                    <a:pt x="596" y="431"/>
                    <a:pt x="596" y="431"/>
                    <a:pt x="596" y="431"/>
                  </a:cubicBezTo>
                  <a:cubicBezTo>
                    <a:pt x="591" y="431"/>
                    <a:pt x="586" y="431"/>
                    <a:pt x="581" y="432"/>
                  </a:cubicBezTo>
                  <a:lnTo>
                    <a:pt x="581" y="439"/>
                  </a:lnTo>
                  <a:close/>
                  <a:moveTo>
                    <a:pt x="558" y="439"/>
                  </a:moveTo>
                  <a:cubicBezTo>
                    <a:pt x="574" y="439"/>
                    <a:pt x="574" y="439"/>
                    <a:pt x="574" y="439"/>
                  </a:cubicBezTo>
                  <a:cubicBezTo>
                    <a:pt x="574" y="432"/>
                    <a:pt x="574" y="432"/>
                    <a:pt x="574" y="432"/>
                  </a:cubicBezTo>
                  <a:cubicBezTo>
                    <a:pt x="558" y="432"/>
                    <a:pt x="558" y="432"/>
                    <a:pt x="558" y="432"/>
                  </a:cubicBezTo>
                  <a:lnTo>
                    <a:pt x="558" y="439"/>
                  </a:lnTo>
                  <a:close/>
                  <a:moveTo>
                    <a:pt x="536" y="439"/>
                  </a:moveTo>
                  <a:cubicBezTo>
                    <a:pt x="551" y="439"/>
                    <a:pt x="551" y="439"/>
                    <a:pt x="551" y="439"/>
                  </a:cubicBezTo>
                  <a:cubicBezTo>
                    <a:pt x="551" y="432"/>
                    <a:pt x="551" y="432"/>
                    <a:pt x="551" y="432"/>
                  </a:cubicBezTo>
                  <a:cubicBezTo>
                    <a:pt x="536" y="432"/>
                    <a:pt x="536" y="432"/>
                    <a:pt x="536" y="432"/>
                  </a:cubicBezTo>
                  <a:lnTo>
                    <a:pt x="536" y="439"/>
                  </a:lnTo>
                  <a:close/>
                  <a:moveTo>
                    <a:pt x="513" y="439"/>
                  </a:moveTo>
                  <a:cubicBezTo>
                    <a:pt x="528" y="439"/>
                    <a:pt x="528" y="439"/>
                    <a:pt x="528" y="439"/>
                  </a:cubicBezTo>
                  <a:cubicBezTo>
                    <a:pt x="528" y="432"/>
                    <a:pt x="528" y="432"/>
                    <a:pt x="528" y="432"/>
                  </a:cubicBezTo>
                  <a:cubicBezTo>
                    <a:pt x="513" y="432"/>
                    <a:pt x="513" y="432"/>
                    <a:pt x="513" y="432"/>
                  </a:cubicBezTo>
                  <a:lnTo>
                    <a:pt x="513" y="439"/>
                  </a:lnTo>
                  <a:close/>
                  <a:moveTo>
                    <a:pt x="490" y="439"/>
                  </a:moveTo>
                  <a:cubicBezTo>
                    <a:pt x="505" y="439"/>
                    <a:pt x="505" y="439"/>
                    <a:pt x="505" y="439"/>
                  </a:cubicBezTo>
                  <a:cubicBezTo>
                    <a:pt x="505" y="432"/>
                    <a:pt x="505" y="432"/>
                    <a:pt x="505" y="432"/>
                  </a:cubicBezTo>
                  <a:cubicBezTo>
                    <a:pt x="490" y="432"/>
                    <a:pt x="490" y="432"/>
                    <a:pt x="490" y="432"/>
                  </a:cubicBezTo>
                  <a:lnTo>
                    <a:pt x="490" y="439"/>
                  </a:lnTo>
                  <a:close/>
                  <a:moveTo>
                    <a:pt x="467" y="439"/>
                  </a:moveTo>
                  <a:cubicBezTo>
                    <a:pt x="482" y="439"/>
                    <a:pt x="482" y="439"/>
                    <a:pt x="482" y="439"/>
                  </a:cubicBezTo>
                  <a:cubicBezTo>
                    <a:pt x="482" y="432"/>
                    <a:pt x="482" y="432"/>
                    <a:pt x="482" y="432"/>
                  </a:cubicBezTo>
                  <a:cubicBezTo>
                    <a:pt x="467" y="432"/>
                    <a:pt x="467" y="432"/>
                    <a:pt x="467" y="432"/>
                  </a:cubicBezTo>
                  <a:lnTo>
                    <a:pt x="467" y="439"/>
                  </a:lnTo>
                  <a:close/>
                  <a:moveTo>
                    <a:pt x="444" y="439"/>
                  </a:moveTo>
                  <a:cubicBezTo>
                    <a:pt x="459" y="439"/>
                    <a:pt x="459" y="439"/>
                    <a:pt x="459" y="439"/>
                  </a:cubicBezTo>
                  <a:cubicBezTo>
                    <a:pt x="459" y="432"/>
                    <a:pt x="459" y="432"/>
                    <a:pt x="459" y="432"/>
                  </a:cubicBezTo>
                  <a:cubicBezTo>
                    <a:pt x="444" y="432"/>
                    <a:pt x="444" y="432"/>
                    <a:pt x="444" y="432"/>
                  </a:cubicBezTo>
                  <a:lnTo>
                    <a:pt x="444" y="439"/>
                  </a:lnTo>
                  <a:close/>
                  <a:moveTo>
                    <a:pt x="421" y="439"/>
                  </a:moveTo>
                  <a:cubicBezTo>
                    <a:pt x="437" y="439"/>
                    <a:pt x="437" y="439"/>
                    <a:pt x="437" y="439"/>
                  </a:cubicBezTo>
                  <a:cubicBezTo>
                    <a:pt x="437" y="432"/>
                    <a:pt x="437" y="432"/>
                    <a:pt x="437" y="432"/>
                  </a:cubicBezTo>
                  <a:cubicBezTo>
                    <a:pt x="421" y="432"/>
                    <a:pt x="421" y="432"/>
                    <a:pt x="421" y="432"/>
                  </a:cubicBezTo>
                  <a:lnTo>
                    <a:pt x="421" y="439"/>
                  </a:lnTo>
                  <a:close/>
                  <a:moveTo>
                    <a:pt x="399" y="439"/>
                  </a:moveTo>
                  <a:cubicBezTo>
                    <a:pt x="414" y="439"/>
                    <a:pt x="414" y="439"/>
                    <a:pt x="414" y="439"/>
                  </a:cubicBezTo>
                  <a:cubicBezTo>
                    <a:pt x="414" y="432"/>
                    <a:pt x="414" y="432"/>
                    <a:pt x="414" y="432"/>
                  </a:cubicBezTo>
                  <a:cubicBezTo>
                    <a:pt x="399" y="432"/>
                    <a:pt x="399" y="432"/>
                    <a:pt x="399" y="432"/>
                  </a:cubicBezTo>
                  <a:lnTo>
                    <a:pt x="399" y="439"/>
                  </a:lnTo>
                  <a:close/>
                  <a:moveTo>
                    <a:pt x="376" y="439"/>
                  </a:moveTo>
                  <a:cubicBezTo>
                    <a:pt x="391" y="439"/>
                    <a:pt x="391" y="439"/>
                    <a:pt x="391" y="439"/>
                  </a:cubicBezTo>
                  <a:cubicBezTo>
                    <a:pt x="391" y="432"/>
                    <a:pt x="391" y="432"/>
                    <a:pt x="391" y="432"/>
                  </a:cubicBezTo>
                  <a:cubicBezTo>
                    <a:pt x="376" y="432"/>
                    <a:pt x="376" y="432"/>
                    <a:pt x="376" y="432"/>
                  </a:cubicBezTo>
                  <a:lnTo>
                    <a:pt x="376" y="439"/>
                  </a:lnTo>
                  <a:close/>
                  <a:moveTo>
                    <a:pt x="353" y="439"/>
                  </a:moveTo>
                  <a:cubicBezTo>
                    <a:pt x="368" y="439"/>
                    <a:pt x="368" y="439"/>
                    <a:pt x="368" y="439"/>
                  </a:cubicBezTo>
                  <a:cubicBezTo>
                    <a:pt x="368" y="432"/>
                    <a:pt x="368" y="432"/>
                    <a:pt x="368" y="432"/>
                  </a:cubicBezTo>
                  <a:cubicBezTo>
                    <a:pt x="353" y="432"/>
                    <a:pt x="353" y="432"/>
                    <a:pt x="353" y="432"/>
                  </a:cubicBezTo>
                  <a:lnTo>
                    <a:pt x="353" y="439"/>
                  </a:lnTo>
                  <a:close/>
                  <a:moveTo>
                    <a:pt x="330" y="439"/>
                  </a:moveTo>
                  <a:cubicBezTo>
                    <a:pt x="345" y="439"/>
                    <a:pt x="345" y="439"/>
                    <a:pt x="345" y="439"/>
                  </a:cubicBezTo>
                  <a:cubicBezTo>
                    <a:pt x="345" y="432"/>
                    <a:pt x="345" y="432"/>
                    <a:pt x="345" y="432"/>
                  </a:cubicBezTo>
                  <a:cubicBezTo>
                    <a:pt x="330" y="432"/>
                    <a:pt x="330" y="432"/>
                    <a:pt x="330" y="432"/>
                  </a:cubicBezTo>
                  <a:lnTo>
                    <a:pt x="330" y="439"/>
                  </a:lnTo>
                  <a:close/>
                  <a:moveTo>
                    <a:pt x="307" y="439"/>
                  </a:moveTo>
                  <a:cubicBezTo>
                    <a:pt x="323" y="439"/>
                    <a:pt x="323" y="439"/>
                    <a:pt x="323" y="439"/>
                  </a:cubicBezTo>
                  <a:cubicBezTo>
                    <a:pt x="323" y="432"/>
                    <a:pt x="323" y="432"/>
                    <a:pt x="323" y="432"/>
                  </a:cubicBezTo>
                  <a:cubicBezTo>
                    <a:pt x="307" y="432"/>
                    <a:pt x="307" y="432"/>
                    <a:pt x="307" y="432"/>
                  </a:cubicBezTo>
                  <a:lnTo>
                    <a:pt x="307" y="439"/>
                  </a:lnTo>
                  <a:close/>
                  <a:moveTo>
                    <a:pt x="284" y="439"/>
                  </a:moveTo>
                  <a:cubicBezTo>
                    <a:pt x="300" y="439"/>
                    <a:pt x="300" y="439"/>
                    <a:pt x="300" y="439"/>
                  </a:cubicBezTo>
                  <a:cubicBezTo>
                    <a:pt x="300" y="432"/>
                    <a:pt x="300" y="432"/>
                    <a:pt x="300" y="432"/>
                  </a:cubicBezTo>
                  <a:cubicBezTo>
                    <a:pt x="284" y="432"/>
                    <a:pt x="284" y="432"/>
                    <a:pt x="284" y="432"/>
                  </a:cubicBezTo>
                  <a:lnTo>
                    <a:pt x="284" y="439"/>
                  </a:lnTo>
                  <a:close/>
                  <a:moveTo>
                    <a:pt x="262" y="439"/>
                  </a:moveTo>
                  <a:cubicBezTo>
                    <a:pt x="277" y="439"/>
                    <a:pt x="277" y="439"/>
                    <a:pt x="277" y="439"/>
                  </a:cubicBezTo>
                  <a:cubicBezTo>
                    <a:pt x="277" y="432"/>
                    <a:pt x="277" y="432"/>
                    <a:pt x="277" y="432"/>
                  </a:cubicBezTo>
                  <a:cubicBezTo>
                    <a:pt x="262" y="432"/>
                    <a:pt x="262" y="432"/>
                    <a:pt x="262" y="432"/>
                  </a:cubicBezTo>
                  <a:lnTo>
                    <a:pt x="262" y="439"/>
                  </a:lnTo>
                  <a:close/>
                  <a:moveTo>
                    <a:pt x="239" y="439"/>
                  </a:moveTo>
                  <a:cubicBezTo>
                    <a:pt x="254" y="439"/>
                    <a:pt x="254" y="439"/>
                    <a:pt x="254" y="439"/>
                  </a:cubicBezTo>
                  <a:cubicBezTo>
                    <a:pt x="254" y="432"/>
                    <a:pt x="254" y="432"/>
                    <a:pt x="254" y="432"/>
                  </a:cubicBezTo>
                  <a:cubicBezTo>
                    <a:pt x="239" y="432"/>
                    <a:pt x="239" y="432"/>
                    <a:pt x="239" y="432"/>
                  </a:cubicBezTo>
                  <a:lnTo>
                    <a:pt x="239" y="439"/>
                  </a:lnTo>
                  <a:close/>
                  <a:moveTo>
                    <a:pt x="216" y="439"/>
                  </a:moveTo>
                  <a:cubicBezTo>
                    <a:pt x="231" y="439"/>
                    <a:pt x="231" y="439"/>
                    <a:pt x="231" y="439"/>
                  </a:cubicBezTo>
                  <a:cubicBezTo>
                    <a:pt x="231" y="432"/>
                    <a:pt x="231" y="432"/>
                    <a:pt x="231" y="432"/>
                  </a:cubicBezTo>
                  <a:cubicBezTo>
                    <a:pt x="216" y="432"/>
                    <a:pt x="216" y="432"/>
                    <a:pt x="216" y="432"/>
                  </a:cubicBezTo>
                  <a:lnTo>
                    <a:pt x="216" y="439"/>
                  </a:lnTo>
                  <a:close/>
                  <a:moveTo>
                    <a:pt x="193" y="438"/>
                  </a:moveTo>
                  <a:cubicBezTo>
                    <a:pt x="198" y="439"/>
                    <a:pt x="203" y="439"/>
                    <a:pt x="208" y="439"/>
                  </a:cubicBezTo>
                  <a:cubicBezTo>
                    <a:pt x="208" y="431"/>
                    <a:pt x="208" y="431"/>
                    <a:pt x="208" y="431"/>
                  </a:cubicBezTo>
                  <a:cubicBezTo>
                    <a:pt x="203" y="431"/>
                    <a:pt x="199" y="431"/>
                    <a:pt x="194" y="430"/>
                  </a:cubicBezTo>
                  <a:lnTo>
                    <a:pt x="193" y="438"/>
                  </a:lnTo>
                  <a:close/>
                  <a:moveTo>
                    <a:pt x="170" y="435"/>
                  </a:moveTo>
                  <a:cubicBezTo>
                    <a:pt x="175" y="436"/>
                    <a:pt x="180" y="437"/>
                    <a:pt x="185" y="437"/>
                  </a:cubicBezTo>
                  <a:cubicBezTo>
                    <a:pt x="186" y="430"/>
                    <a:pt x="186" y="430"/>
                    <a:pt x="186" y="430"/>
                  </a:cubicBezTo>
                  <a:cubicBezTo>
                    <a:pt x="181" y="429"/>
                    <a:pt x="176" y="428"/>
                    <a:pt x="171" y="427"/>
                  </a:cubicBezTo>
                  <a:lnTo>
                    <a:pt x="170" y="435"/>
                  </a:lnTo>
                  <a:close/>
                  <a:moveTo>
                    <a:pt x="147" y="429"/>
                  </a:moveTo>
                  <a:cubicBezTo>
                    <a:pt x="152" y="430"/>
                    <a:pt x="157" y="432"/>
                    <a:pt x="162" y="433"/>
                  </a:cubicBezTo>
                  <a:cubicBezTo>
                    <a:pt x="164" y="425"/>
                    <a:pt x="164" y="425"/>
                    <a:pt x="164" y="425"/>
                  </a:cubicBezTo>
                  <a:cubicBezTo>
                    <a:pt x="159" y="424"/>
                    <a:pt x="155" y="423"/>
                    <a:pt x="150" y="421"/>
                  </a:cubicBezTo>
                  <a:cubicBezTo>
                    <a:pt x="147" y="429"/>
                    <a:pt x="147" y="429"/>
                    <a:pt x="147" y="429"/>
                  </a:cubicBezTo>
                  <a:close/>
                  <a:moveTo>
                    <a:pt x="126" y="420"/>
                  </a:moveTo>
                  <a:cubicBezTo>
                    <a:pt x="131" y="422"/>
                    <a:pt x="135" y="424"/>
                    <a:pt x="140" y="426"/>
                  </a:cubicBezTo>
                  <a:cubicBezTo>
                    <a:pt x="143" y="419"/>
                    <a:pt x="143" y="419"/>
                    <a:pt x="143" y="419"/>
                  </a:cubicBezTo>
                  <a:cubicBezTo>
                    <a:pt x="138" y="417"/>
                    <a:pt x="134" y="415"/>
                    <a:pt x="129" y="413"/>
                  </a:cubicBezTo>
                  <a:cubicBezTo>
                    <a:pt x="126" y="420"/>
                    <a:pt x="126" y="420"/>
                    <a:pt x="126" y="420"/>
                  </a:cubicBezTo>
                  <a:close/>
                  <a:moveTo>
                    <a:pt x="105" y="409"/>
                  </a:moveTo>
                  <a:cubicBezTo>
                    <a:pt x="110" y="412"/>
                    <a:pt x="114" y="414"/>
                    <a:pt x="119" y="417"/>
                  </a:cubicBezTo>
                  <a:cubicBezTo>
                    <a:pt x="122" y="410"/>
                    <a:pt x="122" y="410"/>
                    <a:pt x="122" y="410"/>
                  </a:cubicBezTo>
                  <a:cubicBezTo>
                    <a:pt x="118" y="408"/>
                    <a:pt x="114" y="405"/>
                    <a:pt x="109" y="403"/>
                  </a:cubicBezTo>
                  <a:cubicBezTo>
                    <a:pt x="105" y="409"/>
                    <a:pt x="105" y="409"/>
                    <a:pt x="105" y="409"/>
                  </a:cubicBezTo>
                  <a:close/>
                  <a:moveTo>
                    <a:pt x="86" y="396"/>
                  </a:moveTo>
                  <a:cubicBezTo>
                    <a:pt x="90" y="400"/>
                    <a:pt x="94" y="402"/>
                    <a:pt x="99" y="405"/>
                  </a:cubicBezTo>
                  <a:cubicBezTo>
                    <a:pt x="103" y="399"/>
                    <a:pt x="103" y="399"/>
                    <a:pt x="103" y="399"/>
                  </a:cubicBezTo>
                  <a:cubicBezTo>
                    <a:pt x="99" y="396"/>
                    <a:pt x="95" y="393"/>
                    <a:pt x="91" y="390"/>
                  </a:cubicBezTo>
                  <a:cubicBezTo>
                    <a:pt x="86" y="396"/>
                    <a:pt x="86" y="396"/>
                    <a:pt x="86" y="396"/>
                  </a:cubicBezTo>
                  <a:close/>
                  <a:moveTo>
                    <a:pt x="68" y="381"/>
                  </a:moveTo>
                  <a:cubicBezTo>
                    <a:pt x="72" y="385"/>
                    <a:pt x="76" y="388"/>
                    <a:pt x="80" y="392"/>
                  </a:cubicBezTo>
                  <a:cubicBezTo>
                    <a:pt x="85" y="386"/>
                    <a:pt x="85" y="386"/>
                    <a:pt x="85" y="386"/>
                  </a:cubicBezTo>
                  <a:cubicBezTo>
                    <a:pt x="81" y="382"/>
                    <a:pt x="77" y="379"/>
                    <a:pt x="74" y="376"/>
                  </a:cubicBezTo>
                  <a:lnTo>
                    <a:pt x="68" y="381"/>
                  </a:lnTo>
                  <a:close/>
                  <a:moveTo>
                    <a:pt x="52" y="365"/>
                  </a:moveTo>
                  <a:cubicBezTo>
                    <a:pt x="55" y="369"/>
                    <a:pt x="59" y="372"/>
                    <a:pt x="63" y="376"/>
                  </a:cubicBezTo>
                  <a:cubicBezTo>
                    <a:pt x="68" y="371"/>
                    <a:pt x="68" y="371"/>
                    <a:pt x="68" y="371"/>
                  </a:cubicBezTo>
                  <a:cubicBezTo>
                    <a:pt x="65" y="367"/>
                    <a:pt x="61" y="363"/>
                    <a:pt x="58" y="360"/>
                  </a:cubicBezTo>
                  <a:cubicBezTo>
                    <a:pt x="52" y="365"/>
                    <a:pt x="52" y="365"/>
                    <a:pt x="52" y="365"/>
                  </a:cubicBezTo>
                  <a:close/>
                  <a:moveTo>
                    <a:pt x="38" y="346"/>
                  </a:moveTo>
                  <a:cubicBezTo>
                    <a:pt x="41" y="351"/>
                    <a:pt x="44" y="355"/>
                    <a:pt x="47" y="359"/>
                  </a:cubicBezTo>
                  <a:cubicBezTo>
                    <a:pt x="53" y="354"/>
                    <a:pt x="53" y="354"/>
                    <a:pt x="53" y="354"/>
                  </a:cubicBezTo>
                  <a:cubicBezTo>
                    <a:pt x="50" y="350"/>
                    <a:pt x="47" y="346"/>
                    <a:pt x="44" y="342"/>
                  </a:cubicBezTo>
                  <a:cubicBezTo>
                    <a:pt x="38" y="346"/>
                    <a:pt x="38" y="346"/>
                    <a:pt x="38" y="346"/>
                  </a:cubicBezTo>
                  <a:close/>
                  <a:moveTo>
                    <a:pt x="26" y="327"/>
                  </a:moveTo>
                  <a:cubicBezTo>
                    <a:pt x="28" y="331"/>
                    <a:pt x="31" y="336"/>
                    <a:pt x="34" y="340"/>
                  </a:cubicBezTo>
                  <a:cubicBezTo>
                    <a:pt x="40" y="336"/>
                    <a:pt x="40" y="336"/>
                    <a:pt x="40" y="336"/>
                  </a:cubicBezTo>
                  <a:cubicBezTo>
                    <a:pt x="37" y="332"/>
                    <a:pt x="35" y="327"/>
                    <a:pt x="33" y="323"/>
                  </a:cubicBezTo>
                  <a:lnTo>
                    <a:pt x="26" y="327"/>
                  </a:lnTo>
                  <a:close/>
                  <a:moveTo>
                    <a:pt x="16" y="305"/>
                  </a:moveTo>
                  <a:cubicBezTo>
                    <a:pt x="18" y="310"/>
                    <a:pt x="20" y="315"/>
                    <a:pt x="22" y="320"/>
                  </a:cubicBezTo>
                  <a:cubicBezTo>
                    <a:pt x="29" y="316"/>
                    <a:pt x="29" y="316"/>
                    <a:pt x="29" y="316"/>
                  </a:cubicBezTo>
                  <a:cubicBezTo>
                    <a:pt x="27" y="312"/>
                    <a:pt x="25" y="307"/>
                    <a:pt x="23" y="303"/>
                  </a:cubicBezTo>
                  <a:cubicBezTo>
                    <a:pt x="16" y="305"/>
                    <a:pt x="16" y="305"/>
                    <a:pt x="16" y="305"/>
                  </a:cubicBezTo>
                  <a:close/>
                  <a:moveTo>
                    <a:pt x="8" y="283"/>
                  </a:moveTo>
                  <a:cubicBezTo>
                    <a:pt x="10" y="288"/>
                    <a:pt x="11" y="293"/>
                    <a:pt x="13" y="298"/>
                  </a:cubicBezTo>
                  <a:cubicBezTo>
                    <a:pt x="20" y="296"/>
                    <a:pt x="20" y="296"/>
                    <a:pt x="20" y="296"/>
                  </a:cubicBezTo>
                  <a:cubicBezTo>
                    <a:pt x="19" y="291"/>
                    <a:pt x="17" y="286"/>
                    <a:pt x="16" y="281"/>
                  </a:cubicBezTo>
                  <a:cubicBezTo>
                    <a:pt x="8" y="283"/>
                    <a:pt x="8" y="283"/>
                    <a:pt x="8" y="283"/>
                  </a:cubicBezTo>
                  <a:close/>
                  <a:moveTo>
                    <a:pt x="3" y="261"/>
                  </a:moveTo>
                  <a:cubicBezTo>
                    <a:pt x="4" y="266"/>
                    <a:pt x="5" y="271"/>
                    <a:pt x="6" y="276"/>
                  </a:cubicBezTo>
                  <a:cubicBezTo>
                    <a:pt x="14" y="274"/>
                    <a:pt x="14" y="274"/>
                    <a:pt x="14" y="274"/>
                  </a:cubicBezTo>
                  <a:cubicBezTo>
                    <a:pt x="13" y="269"/>
                    <a:pt x="12" y="264"/>
                    <a:pt x="11" y="260"/>
                  </a:cubicBezTo>
                  <a:cubicBezTo>
                    <a:pt x="3" y="261"/>
                    <a:pt x="3" y="261"/>
                    <a:pt x="3" y="261"/>
                  </a:cubicBezTo>
                  <a:close/>
                  <a:moveTo>
                    <a:pt x="1" y="238"/>
                  </a:moveTo>
                  <a:cubicBezTo>
                    <a:pt x="1" y="243"/>
                    <a:pt x="1" y="248"/>
                    <a:pt x="2" y="253"/>
                  </a:cubicBezTo>
                  <a:cubicBezTo>
                    <a:pt x="10" y="252"/>
                    <a:pt x="10" y="252"/>
                    <a:pt x="10" y="252"/>
                  </a:cubicBezTo>
                  <a:cubicBezTo>
                    <a:pt x="9" y="247"/>
                    <a:pt x="9" y="242"/>
                    <a:pt x="8" y="237"/>
                  </a:cubicBezTo>
                  <a:lnTo>
                    <a:pt x="1" y="238"/>
                  </a:lnTo>
                  <a:close/>
                  <a:moveTo>
                    <a:pt x="0" y="215"/>
                  </a:moveTo>
                  <a:cubicBezTo>
                    <a:pt x="0" y="225"/>
                    <a:pt x="0" y="225"/>
                    <a:pt x="0" y="225"/>
                  </a:cubicBezTo>
                  <a:cubicBezTo>
                    <a:pt x="0" y="227"/>
                    <a:pt x="0" y="228"/>
                    <a:pt x="0" y="230"/>
                  </a:cubicBezTo>
                  <a:cubicBezTo>
                    <a:pt x="8" y="230"/>
                    <a:pt x="8" y="230"/>
                    <a:pt x="8" y="230"/>
                  </a:cubicBezTo>
                  <a:cubicBezTo>
                    <a:pt x="8" y="228"/>
                    <a:pt x="8" y="227"/>
                    <a:pt x="8" y="225"/>
                  </a:cubicBezTo>
                  <a:cubicBezTo>
                    <a:pt x="8" y="215"/>
                    <a:pt x="8" y="215"/>
                    <a:pt x="8" y="215"/>
                  </a:cubicBezTo>
                  <a:cubicBezTo>
                    <a:pt x="0" y="215"/>
                    <a:pt x="0" y="215"/>
                    <a:pt x="0" y="215"/>
                  </a:cubicBezTo>
                  <a:close/>
                  <a:moveTo>
                    <a:pt x="1" y="192"/>
                  </a:moveTo>
                  <a:cubicBezTo>
                    <a:pt x="1" y="197"/>
                    <a:pt x="0" y="202"/>
                    <a:pt x="0" y="207"/>
                  </a:cubicBezTo>
                  <a:cubicBezTo>
                    <a:pt x="8" y="207"/>
                    <a:pt x="8" y="207"/>
                    <a:pt x="8" y="207"/>
                  </a:cubicBezTo>
                  <a:cubicBezTo>
                    <a:pt x="8" y="202"/>
                    <a:pt x="9" y="197"/>
                    <a:pt x="9" y="192"/>
                  </a:cubicBezTo>
                  <a:cubicBezTo>
                    <a:pt x="1" y="192"/>
                    <a:pt x="1" y="192"/>
                    <a:pt x="1" y="192"/>
                  </a:cubicBezTo>
                  <a:close/>
                  <a:moveTo>
                    <a:pt x="5" y="169"/>
                  </a:moveTo>
                  <a:cubicBezTo>
                    <a:pt x="4" y="174"/>
                    <a:pt x="3" y="179"/>
                    <a:pt x="2" y="184"/>
                  </a:cubicBezTo>
                  <a:cubicBezTo>
                    <a:pt x="10" y="185"/>
                    <a:pt x="10" y="185"/>
                    <a:pt x="10" y="185"/>
                  </a:cubicBezTo>
                  <a:cubicBezTo>
                    <a:pt x="11" y="180"/>
                    <a:pt x="12" y="175"/>
                    <a:pt x="13" y="170"/>
                  </a:cubicBezTo>
                  <a:cubicBezTo>
                    <a:pt x="5" y="169"/>
                    <a:pt x="5" y="169"/>
                    <a:pt x="5" y="169"/>
                  </a:cubicBezTo>
                  <a:close/>
                  <a:moveTo>
                    <a:pt x="11" y="146"/>
                  </a:moveTo>
                  <a:cubicBezTo>
                    <a:pt x="10" y="151"/>
                    <a:pt x="8" y="156"/>
                    <a:pt x="7" y="161"/>
                  </a:cubicBezTo>
                  <a:cubicBezTo>
                    <a:pt x="14" y="163"/>
                    <a:pt x="14" y="163"/>
                    <a:pt x="14" y="163"/>
                  </a:cubicBezTo>
                  <a:cubicBezTo>
                    <a:pt x="16" y="158"/>
                    <a:pt x="17" y="153"/>
                    <a:pt x="18" y="149"/>
                  </a:cubicBezTo>
                  <a:cubicBezTo>
                    <a:pt x="11" y="146"/>
                    <a:pt x="11" y="146"/>
                    <a:pt x="11" y="14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Freeform 30"/>
            <p:cNvSpPr>
              <a:spLocks/>
            </p:cNvSpPr>
            <p:nvPr/>
          </p:nvSpPr>
          <p:spPr bwMode="auto">
            <a:xfrm>
              <a:off x="5165726" y="4114684"/>
              <a:ext cx="180975" cy="274638"/>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31"/>
            <p:cNvSpPr>
              <a:spLocks noEditPoints="1"/>
            </p:cNvSpPr>
            <p:nvPr/>
          </p:nvSpPr>
          <p:spPr bwMode="auto">
            <a:xfrm>
              <a:off x="5429251" y="4035309"/>
              <a:ext cx="211138" cy="392113"/>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32"/>
            <p:cNvSpPr>
              <a:spLocks/>
            </p:cNvSpPr>
            <p:nvPr/>
          </p:nvSpPr>
          <p:spPr bwMode="auto">
            <a:xfrm>
              <a:off x="5718176" y="4111509"/>
              <a:ext cx="180975" cy="274638"/>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7202" name="Picture 3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4638" y="3957521"/>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08" name="Group 7207"/>
          <p:cNvGrpSpPr/>
          <p:nvPr/>
        </p:nvGrpSpPr>
        <p:grpSpPr>
          <a:xfrm>
            <a:off x="2836863" y="3359034"/>
            <a:ext cx="1244600" cy="2293937"/>
            <a:chOff x="2836863" y="3359034"/>
            <a:chExt cx="1244600" cy="2293937"/>
          </a:xfrm>
        </p:grpSpPr>
        <p:sp>
          <p:nvSpPr>
            <p:cNvPr id="50" name="Rectangle 50"/>
            <p:cNvSpPr>
              <a:spLocks noChangeArrowheads="1"/>
            </p:cNvSpPr>
            <p:nvPr/>
          </p:nvSpPr>
          <p:spPr bwMode="auto">
            <a:xfrm>
              <a:off x="2890838" y="5133859"/>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505050"/>
                  </a:solidFill>
                  <a:effectLst/>
                  <a:uLnTx/>
                  <a:uFillTx/>
                  <a:latin typeface="Segoe UI Light" panose="020B0502040204020203" pitchFamily="34" charset="0"/>
                </a:rPr>
                <a:t>Message sent</a:t>
              </a:r>
              <a:endParaRPr kumimoji="0" lang="en-US" altLang="en-US" sz="1800" b="0" i="0" u="none" strike="noStrike" kern="0" cap="none" spc="0" normalizeH="0" baseline="0" noProof="0" dirty="0">
                <a:ln>
                  <a:noFill/>
                </a:ln>
                <a:solidFill>
                  <a:schemeClr val="tx1"/>
                </a:solidFill>
                <a:effectLst/>
                <a:uLnTx/>
                <a:uFillTx/>
                <a:latin typeface="Arial" panose="020B0604020202020204" pitchFamily="34" charset="0"/>
              </a:endParaRPr>
            </a:p>
          </p:txBody>
        </p:sp>
        <p:sp>
          <p:nvSpPr>
            <p:cNvPr id="6" name="Freeform 5"/>
            <p:cNvSpPr>
              <a:spLocks noEditPoints="1"/>
            </p:cNvSpPr>
            <p:nvPr/>
          </p:nvSpPr>
          <p:spPr bwMode="auto">
            <a:xfrm>
              <a:off x="3378201" y="3359034"/>
              <a:ext cx="30163" cy="296863"/>
            </a:xfrm>
            <a:custGeom>
              <a:avLst/>
              <a:gdLst>
                <a:gd name="T0" fmla="*/ 0 w 19"/>
                <a:gd name="T1" fmla="*/ 166 h 187"/>
                <a:gd name="T2" fmla="*/ 0 w 19"/>
                <a:gd name="T3" fmla="*/ 187 h 187"/>
                <a:gd name="T4" fmla="*/ 19 w 19"/>
                <a:gd name="T5" fmla="*/ 187 h 187"/>
                <a:gd name="T6" fmla="*/ 19 w 19"/>
                <a:gd name="T7" fmla="*/ 166 h 187"/>
                <a:gd name="T8" fmla="*/ 0 w 19"/>
                <a:gd name="T9" fmla="*/ 166 h 187"/>
                <a:gd name="T10" fmla="*/ 0 w 19"/>
                <a:gd name="T11" fmla="*/ 166 h 187"/>
                <a:gd name="T12" fmla="*/ 0 w 19"/>
                <a:gd name="T13" fmla="*/ 166 h 187"/>
                <a:gd name="T14" fmla="*/ 19 w 19"/>
                <a:gd name="T15" fmla="*/ 166 h 187"/>
                <a:gd name="T16" fmla="*/ 19 w 19"/>
                <a:gd name="T17" fmla="*/ 166 h 187"/>
                <a:gd name="T18" fmla="*/ 0 w 19"/>
                <a:gd name="T19" fmla="*/ 166 h 187"/>
                <a:gd name="T20" fmla="*/ 0 w 19"/>
                <a:gd name="T21" fmla="*/ 111 h 187"/>
                <a:gd name="T22" fmla="*/ 0 w 19"/>
                <a:gd name="T23" fmla="*/ 147 h 187"/>
                <a:gd name="T24" fmla="*/ 19 w 19"/>
                <a:gd name="T25" fmla="*/ 147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6"/>
                  </a:moveTo>
                  <a:lnTo>
                    <a:pt x="0" y="187"/>
                  </a:lnTo>
                  <a:lnTo>
                    <a:pt x="19" y="187"/>
                  </a:lnTo>
                  <a:lnTo>
                    <a:pt x="19" y="166"/>
                  </a:lnTo>
                  <a:lnTo>
                    <a:pt x="0" y="166"/>
                  </a:lnTo>
                  <a:close/>
                  <a:moveTo>
                    <a:pt x="0" y="166"/>
                  </a:moveTo>
                  <a:lnTo>
                    <a:pt x="0" y="166"/>
                  </a:lnTo>
                  <a:lnTo>
                    <a:pt x="19" y="166"/>
                  </a:lnTo>
                  <a:lnTo>
                    <a:pt x="19" y="166"/>
                  </a:lnTo>
                  <a:lnTo>
                    <a:pt x="0" y="166"/>
                  </a:lnTo>
                  <a:close/>
                  <a:moveTo>
                    <a:pt x="0" y="111"/>
                  </a:moveTo>
                  <a:lnTo>
                    <a:pt x="0" y="147"/>
                  </a:lnTo>
                  <a:lnTo>
                    <a:pt x="19" y="147"/>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6"/>
            <p:cNvSpPr>
              <a:spLocks/>
            </p:cNvSpPr>
            <p:nvPr/>
          </p:nvSpPr>
          <p:spPr bwMode="auto">
            <a:xfrm>
              <a:off x="3317876" y="3633671"/>
              <a:ext cx="150813" cy="131763"/>
            </a:xfrm>
            <a:custGeom>
              <a:avLst/>
              <a:gdLst>
                <a:gd name="T0" fmla="*/ 0 w 95"/>
                <a:gd name="T1" fmla="*/ 0 h 83"/>
                <a:gd name="T2" fmla="*/ 48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8"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5"/>
            <p:cNvSpPr>
              <a:spLocks noChangeArrowheads="1"/>
            </p:cNvSpPr>
            <p:nvPr/>
          </p:nvSpPr>
          <p:spPr bwMode="auto">
            <a:xfrm>
              <a:off x="28908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36"/>
            <p:cNvSpPr>
              <a:spLocks noChangeArrowheads="1"/>
            </p:cNvSpPr>
            <p:nvPr/>
          </p:nvSpPr>
          <p:spPr bwMode="auto">
            <a:xfrm>
              <a:off x="38560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37"/>
            <p:cNvSpPr>
              <a:spLocks noChangeArrowheads="1"/>
            </p:cNvSpPr>
            <p:nvPr/>
          </p:nvSpPr>
          <p:spPr bwMode="auto">
            <a:xfrm>
              <a:off x="2992438"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Oval 38"/>
            <p:cNvSpPr>
              <a:spLocks noChangeArrowheads="1"/>
            </p:cNvSpPr>
            <p:nvPr/>
          </p:nvSpPr>
          <p:spPr bwMode="auto">
            <a:xfrm>
              <a:off x="30622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Oval 39"/>
            <p:cNvSpPr>
              <a:spLocks noChangeArrowheads="1"/>
            </p:cNvSpPr>
            <p:nvPr/>
          </p:nvSpPr>
          <p:spPr bwMode="auto">
            <a:xfrm>
              <a:off x="3130551"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40"/>
            <p:cNvSpPr>
              <a:spLocks noChangeArrowheads="1"/>
            </p:cNvSpPr>
            <p:nvPr/>
          </p:nvSpPr>
          <p:spPr bwMode="auto">
            <a:xfrm>
              <a:off x="34305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1"/>
            <p:cNvSpPr>
              <a:spLocks noChangeArrowheads="1"/>
            </p:cNvSpPr>
            <p:nvPr/>
          </p:nvSpPr>
          <p:spPr bwMode="auto">
            <a:xfrm>
              <a:off x="3495676" y="4092459"/>
              <a:ext cx="160338"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2"/>
            <p:cNvSpPr>
              <a:spLocks/>
            </p:cNvSpPr>
            <p:nvPr/>
          </p:nvSpPr>
          <p:spPr bwMode="auto">
            <a:xfrm>
              <a:off x="3062288" y="4457584"/>
              <a:ext cx="661988" cy="90488"/>
            </a:xfrm>
            <a:custGeom>
              <a:avLst/>
              <a:gdLst>
                <a:gd name="T0" fmla="*/ 164 w 176"/>
                <a:gd name="T1" fmla="*/ 24 h 24"/>
                <a:gd name="T2" fmla="*/ 12 w 176"/>
                <a:gd name="T3" fmla="*/ 24 h 24"/>
                <a:gd name="T4" fmla="*/ 0 w 176"/>
                <a:gd name="T5" fmla="*/ 12 h 24"/>
                <a:gd name="T6" fmla="*/ 12 w 176"/>
                <a:gd name="T7" fmla="*/ 0 h 24"/>
                <a:gd name="T8" fmla="*/ 164 w 176"/>
                <a:gd name="T9" fmla="*/ 0 h 24"/>
                <a:gd name="T10" fmla="*/ 176 w 176"/>
                <a:gd name="T11" fmla="*/ 12 h 24"/>
                <a:gd name="T12" fmla="*/ 164 w 17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76" h="24">
                  <a:moveTo>
                    <a:pt x="164" y="24"/>
                  </a:moveTo>
                  <a:cubicBezTo>
                    <a:pt x="12" y="24"/>
                    <a:pt x="12" y="24"/>
                    <a:pt x="12" y="24"/>
                  </a:cubicBezTo>
                  <a:cubicBezTo>
                    <a:pt x="6" y="24"/>
                    <a:pt x="0" y="19"/>
                    <a:pt x="0" y="12"/>
                  </a:cubicBezTo>
                  <a:cubicBezTo>
                    <a:pt x="0" y="5"/>
                    <a:pt x="6" y="0"/>
                    <a:pt x="12" y="0"/>
                  </a:cubicBezTo>
                  <a:cubicBezTo>
                    <a:pt x="164" y="0"/>
                    <a:pt x="164" y="0"/>
                    <a:pt x="164" y="0"/>
                  </a:cubicBezTo>
                  <a:cubicBezTo>
                    <a:pt x="170" y="0"/>
                    <a:pt x="176" y="5"/>
                    <a:pt x="176" y="12"/>
                  </a:cubicBezTo>
                  <a:cubicBezTo>
                    <a:pt x="176" y="19"/>
                    <a:pt x="170" y="24"/>
                    <a:pt x="164" y="2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3"/>
            <p:cNvSpPr>
              <a:spLocks/>
            </p:cNvSpPr>
            <p:nvPr/>
          </p:nvSpPr>
          <p:spPr bwMode="auto">
            <a:xfrm>
              <a:off x="2844801"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Oval 44"/>
            <p:cNvSpPr>
              <a:spLocks noChangeArrowheads="1"/>
            </p:cNvSpPr>
            <p:nvPr/>
          </p:nvSpPr>
          <p:spPr bwMode="auto">
            <a:xfrm>
              <a:off x="2836863" y="3693996"/>
              <a:ext cx="147638"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45"/>
            <p:cNvSpPr>
              <a:spLocks/>
            </p:cNvSpPr>
            <p:nvPr/>
          </p:nvSpPr>
          <p:spPr bwMode="auto">
            <a:xfrm>
              <a:off x="3795713"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Oval 46"/>
            <p:cNvSpPr>
              <a:spLocks noChangeArrowheads="1"/>
            </p:cNvSpPr>
            <p:nvPr/>
          </p:nvSpPr>
          <p:spPr bwMode="auto">
            <a:xfrm>
              <a:off x="3803651"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51"/>
            <p:cNvSpPr>
              <a:spLocks noChangeArrowheads="1"/>
            </p:cNvSpPr>
            <p:nvPr/>
          </p:nvSpPr>
          <p:spPr bwMode="auto">
            <a:xfrm>
              <a:off x="2995613" y="5348171"/>
              <a:ext cx="96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505050"/>
                  </a:solidFill>
                  <a:effectLst/>
                  <a:uLnTx/>
                  <a:uFillTx/>
                  <a:latin typeface="Segoe UI Light" panose="020B0502040204020203" pitchFamily="34" charset="0"/>
                </a:rPr>
                <a:t>to </a:t>
              </a:r>
              <a:r>
                <a:rPr kumimoji="0" lang="en-US" altLang="en-US" sz="1400" b="0" i="0" u="none" strike="noStrike" kern="0" cap="none" spc="0" normalizeH="0" baseline="0" noProof="0" dirty="0" err="1">
                  <a:ln>
                    <a:noFill/>
                  </a:ln>
                  <a:solidFill>
                    <a:srgbClr val="505050"/>
                  </a:solidFill>
                  <a:effectLst/>
                  <a:uLnTx/>
                  <a:uFillTx/>
                  <a:latin typeface="Segoe UI Light" panose="020B0502040204020203" pitchFamily="34" charset="0"/>
                </a:rPr>
                <a:t>Chatbot</a:t>
              </a:r>
              <a:endParaRPr kumimoji="0" lang="en-US" altLang="en-US" sz="1800" b="0" i="0" u="none" strike="noStrike" kern="0" cap="none" spc="0" normalizeH="0" baseline="0" noProof="0" dirty="0">
                <a:ln>
                  <a:noFill/>
                </a:ln>
                <a:solidFill>
                  <a:schemeClr val="tx1"/>
                </a:solidFill>
                <a:effectLst/>
                <a:uLnTx/>
                <a:uFillTx/>
                <a:latin typeface="Arial" panose="020B0604020202020204" pitchFamily="34" charset="0"/>
              </a:endParaRPr>
            </a:p>
          </p:txBody>
        </p:sp>
      </p:grpSp>
      <p:grpSp>
        <p:nvGrpSpPr>
          <p:cNvPr id="7206" name="Group 7205"/>
          <p:cNvGrpSpPr/>
          <p:nvPr/>
        </p:nvGrpSpPr>
        <p:grpSpPr>
          <a:xfrm>
            <a:off x="7735888" y="3693996"/>
            <a:ext cx="1789113" cy="1958975"/>
            <a:chOff x="7735888" y="3693996"/>
            <a:chExt cx="1789113" cy="1958975"/>
          </a:xfrm>
        </p:grpSpPr>
        <p:sp>
          <p:nvSpPr>
            <p:cNvPr id="10" name="Freeform 9"/>
            <p:cNvSpPr>
              <a:spLocks noEditPoints="1"/>
            </p:cNvSpPr>
            <p:nvPr/>
          </p:nvSpPr>
          <p:spPr bwMode="auto">
            <a:xfrm>
              <a:off x="7735888"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a:spLocks/>
            </p:cNvSpPr>
            <p:nvPr/>
          </p:nvSpPr>
          <p:spPr bwMode="auto">
            <a:xfrm>
              <a:off x="8010526"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Rectangle 47"/>
            <p:cNvSpPr>
              <a:spLocks noChangeArrowheads="1"/>
            </p:cNvSpPr>
            <p:nvPr/>
          </p:nvSpPr>
          <p:spPr bwMode="auto">
            <a:xfrm>
              <a:off x="8266113" y="5133859"/>
              <a:ext cx="1258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Chatbot sends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48" name="Rectangle 48"/>
            <p:cNvSpPr>
              <a:spLocks noChangeArrowheads="1"/>
            </p:cNvSpPr>
            <p:nvPr/>
          </p:nvSpPr>
          <p:spPr bwMode="auto">
            <a:xfrm>
              <a:off x="8467726" y="5348171"/>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49" name="Rectangle 49"/>
            <p:cNvSpPr>
              <a:spLocks noChangeArrowheads="1"/>
            </p:cNvSpPr>
            <p:nvPr/>
          </p:nvSpPr>
          <p:spPr bwMode="auto">
            <a:xfrm>
              <a:off x="8524876" y="5348171"/>
              <a:ext cx="763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esponse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52" name="Rectangle 52"/>
            <p:cNvSpPr>
              <a:spLocks noChangeArrowheads="1"/>
            </p:cNvSpPr>
            <p:nvPr/>
          </p:nvSpPr>
          <p:spPr bwMode="auto">
            <a:xfrm>
              <a:off x="82994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Rectangle 53"/>
            <p:cNvSpPr>
              <a:spLocks noChangeArrowheads="1"/>
            </p:cNvSpPr>
            <p:nvPr/>
          </p:nvSpPr>
          <p:spPr bwMode="auto">
            <a:xfrm>
              <a:off x="92646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Rectangle 54"/>
            <p:cNvSpPr>
              <a:spLocks noChangeArrowheads="1"/>
            </p:cNvSpPr>
            <p:nvPr/>
          </p:nvSpPr>
          <p:spPr bwMode="auto">
            <a:xfrm>
              <a:off x="8401051"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Oval 55"/>
            <p:cNvSpPr>
              <a:spLocks noChangeArrowheads="1"/>
            </p:cNvSpPr>
            <p:nvPr/>
          </p:nvSpPr>
          <p:spPr bwMode="auto">
            <a:xfrm>
              <a:off x="84724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Oval 56"/>
            <p:cNvSpPr>
              <a:spLocks noChangeArrowheads="1"/>
            </p:cNvSpPr>
            <p:nvPr/>
          </p:nvSpPr>
          <p:spPr bwMode="auto">
            <a:xfrm>
              <a:off x="8539163"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Oval 57"/>
            <p:cNvSpPr>
              <a:spLocks noChangeArrowheads="1"/>
            </p:cNvSpPr>
            <p:nvPr/>
          </p:nvSpPr>
          <p:spPr bwMode="auto">
            <a:xfrm>
              <a:off x="88407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Oval 58"/>
            <p:cNvSpPr>
              <a:spLocks noChangeArrowheads="1"/>
            </p:cNvSpPr>
            <p:nvPr/>
          </p:nvSpPr>
          <p:spPr bwMode="auto">
            <a:xfrm>
              <a:off x="8904288"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Freeform 59"/>
            <p:cNvSpPr>
              <a:spLocks/>
            </p:cNvSpPr>
            <p:nvPr/>
          </p:nvSpPr>
          <p:spPr bwMode="auto">
            <a:xfrm>
              <a:off x="8472488" y="4394084"/>
              <a:ext cx="660400" cy="217488"/>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60"/>
            <p:cNvSpPr>
              <a:spLocks/>
            </p:cNvSpPr>
            <p:nvPr/>
          </p:nvSpPr>
          <p:spPr bwMode="auto">
            <a:xfrm>
              <a:off x="8253413"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Oval 61"/>
            <p:cNvSpPr>
              <a:spLocks noChangeArrowheads="1"/>
            </p:cNvSpPr>
            <p:nvPr/>
          </p:nvSpPr>
          <p:spPr bwMode="auto">
            <a:xfrm>
              <a:off x="82470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Freeform 62"/>
            <p:cNvSpPr>
              <a:spLocks/>
            </p:cNvSpPr>
            <p:nvPr/>
          </p:nvSpPr>
          <p:spPr bwMode="auto">
            <a:xfrm>
              <a:off x="9204326"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Oval 63"/>
            <p:cNvSpPr>
              <a:spLocks noChangeArrowheads="1"/>
            </p:cNvSpPr>
            <p:nvPr/>
          </p:nvSpPr>
          <p:spPr bwMode="auto">
            <a:xfrm>
              <a:off x="92122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64"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65"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dirty="0">
                <a:gradFill>
                  <a:gsLst>
                    <a:gs pos="1250">
                      <a:srgbClr val="0078D7"/>
                    </a:gs>
                    <a:gs pos="99000">
                      <a:srgbClr val="0078D7"/>
                    </a:gs>
                  </a:gsLst>
                  <a:lin ang="5400000" scaled="0"/>
                </a:gradFill>
                <a:latin typeface="Segoe UI Light"/>
              </a:rPr>
              <a:t>Example: Real-time bot messaging</a:t>
            </a:r>
            <a:endPar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429488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Integration</a:t>
            </a:r>
          </a:p>
        </p:txBody>
      </p:sp>
      <p:sp>
        <p:nvSpPr>
          <p:cNvPr id="3" name="Text Placeholder 2"/>
          <p:cNvSpPr>
            <a:spLocks noGrp="1"/>
          </p:cNvSpPr>
          <p:nvPr>
            <p:ph type="body" sz="quarter" idx="10"/>
          </p:nvPr>
        </p:nvSpPr>
        <p:spPr>
          <a:xfrm>
            <a:off x="269239" y="1189177"/>
            <a:ext cx="11653523" cy="727700"/>
          </a:xfrm>
        </p:spPr>
        <p:txBody>
          <a:bodyPr/>
          <a:lstStyle/>
          <a:p>
            <a:r>
              <a:rPr lang="en-US" dirty="0"/>
              <a:t>Example: Invoice Processing</a:t>
            </a:r>
          </a:p>
        </p:txBody>
      </p:sp>
      <p:sp>
        <p:nvSpPr>
          <p:cNvPr id="4" name="Rounded Rectangle 3"/>
          <p:cNvSpPr/>
          <p:nvPr/>
        </p:nvSpPr>
        <p:spPr bwMode="auto">
          <a:xfrm>
            <a:off x="2892641" y="4627130"/>
            <a:ext cx="2666594" cy="1923431"/>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ounded Rectangle 8"/>
          <p:cNvSpPr/>
          <p:nvPr/>
        </p:nvSpPr>
        <p:spPr bwMode="auto">
          <a:xfrm>
            <a:off x="6741179" y="2039458"/>
            <a:ext cx="2132589"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p:cNvSpPr/>
          <p:nvPr/>
        </p:nvSpPr>
        <p:spPr bwMode="auto">
          <a:xfrm>
            <a:off x="2878365" y="2039458"/>
            <a:ext cx="8166072"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ounded Rectangle 10"/>
          <p:cNvSpPr/>
          <p:nvPr/>
        </p:nvSpPr>
        <p:spPr bwMode="auto">
          <a:xfrm>
            <a:off x="841742" y="2059490"/>
            <a:ext cx="2001265" cy="4468760"/>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p:cNvGrpSpPr/>
          <p:nvPr/>
        </p:nvGrpSpPr>
        <p:grpSpPr>
          <a:xfrm>
            <a:off x="702527" y="2378882"/>
            <a:ext cx="10419047" cy="3982883"/>
            <a:chOff x="108945" y="1436471"/>
            <a:chExt cx="11996707" cy="4847430"/>
          </a:xfrm>
        </p:grpSpPr>
        <p:sp>
          <p:nvSpPr>
            <p:cNvPr id="13" name="TextBox 12"/>
            <p:cNvSpPr txBox="1"/>
            <p:nvPr/>
          </p:nvSpPr>
          <p:spPr>
            <a:xfrm>
              <a:off x="9783934" y="1858014"/>
              <a:ext cx="2321718" cy="6278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BCF2"/>
                  </a:solidFill>
                </a:rPr>
                <a:t>Store record</a:t>
              </a:r>
            </a:p>
          </p:txBody>
        </p:sp>
        <p:grpSp>
          <p:nvGrpSpPr>
            <p:cNvPr id="14" name="Group 13"/>
            <p:cNvGrpSpPr/>
            <p:nvPr/>
          </p:nvGrpSpPr>
          <p:grpSpPr>
            <a:xfrm>
              <a:off x="108945" y="1436471"/>
              <a:ext cx="11537748" cy="4847430"/>
              <a:chOff x="108945" y="1436471"/>
              <a:chExt cx="11537748" cy="4847430"/>
            </a:xfrm>
          </p:grpSpPr>
          <p:cxnSp>
            <p:nvCxnSpPr>
              <p:cNvPr id="15" name="Straight Arrow Connector 14"/>
              <p:cNvCxnSpPr>
                <a:stCxn id="18" idx="6"/>
                <a:endCxn id="21" idx="2"/>
              </p:cNvCxnSpPr>
              <p:nvPr/>
            </p:nvCxnSpPr>
            <p:spPr>
              <a:xfrm>
                <a:off x="4316017" y="3127492"/>
                <a:ext cx="11418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1" idx="6"/>
                <a:endCxn id="25" idx="2"/>
              </p:cNvCxnSpPr>
              <p:nvPr/>
            </p:nvCxnSpPr>
            <p:spPr>
              <a:xfrm>
                <a:off x="6734175" y="3127492"/>
                <a:ext cx="12180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5" idx="6"/>
                <a:endCxn id="27" idx="2"/>
              </p:cNvCxnSpPr>
              <p:nvPr/>
            </p:nvCxnSpPr>
            <p:spPr>
              <a:xfrm>
                <a:off x="9228533" y="3127492"/>
                <a:ext cx="1141810"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3039667"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2377845" y="1436471"/>
                <a:ext cx="2683073" cy="1168703"/>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BCF2"/>
                    </a:solidFill>
                  </a:rPr>
                  <a:t>Post new invoice</a:t>
                </a:r>
              </a:p>
            </p:txBody>
          </p:sp>
          <p:sp>
            <p:nvSpPr>
              <p:cNvPr id="20" name="Right Arrow 19"/>
              <p:cNvSpPr/>
              <p:nvPr/>
            </p:nvSpPr>
            <p:spPr bwMode="auto">
              <a:xfrm>
                <a:off x="4620221"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5457825"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p:cNvSpPr/>
              <p:nvPr/>
            </p:nvSpPr>
            <p:spPr bwMode="auto">
              <a:xfrm>
                <a:off x="3464695" y="5026601"/>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2751883" y="4333646"/>
                <a:ext cx="2705942" cy="764152"/>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BCF2"/>
                    </a:solidFill>
                  </a:rPr>
                  <a:t>Fetch Invoice</a:t>
                </a:r>
              </a:p>
            </p:txBody>
          </p:sp>
          <p:sp>
            <p:nvSpPr>
              <p:cNvPr id="24" name="TextBox 23"/>
              <p:cNvSpPr txBox="1"/>
              <p:nvPr/>
            </p:nvSpPr>
            <p:spPr>
              <a:xfrm>
                <a:off x="4935141" y="1718900"/>
                <a:ext cx="2321718" cy="6278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BCF2"/>
                    </a:solidFill>
                  </a:rPr>
                  <a:t>Grab raw file</a:t>
                </a:r>
              </a:p>
            </p:txBody>
          </p:sp>
          <p:sp>
            <p:nvSpPr>
              <p:cNvPr id="25" name="Oval 24"/>
              <p:cNvSpPr/>
              <p:nvPr/>
            </p:nvSpPr>
            <p:spPr bwMode="auto">
              <a:xfrm>
                <a:off x="795218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7081311" y="1517382"/>
                <a:ext cx="2321718" cy="9602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BCF2"/>
                    </a:solidFill>
                  </a:rPr>
                  <a:t>Convert to JSON</a:t>
                </a:r>
              </a:p>
            </p:txBody>
          </p:sp>
          <p:sp>
            <p:nvSpPr>
              <p:cNvPr id="27" name="Oval 26"/>
              <p:cNvSpPr/>
              <p:nvPr/>
            </p:nvSpPr>
            <p:spPr bwMode="auto">
              <a:xfrm>
                <a:off x="1037034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614365" y="3739138"/>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108945" y="2932469"/>
                <a:ext cx="2321718" cy="764152"/>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BCF2"/>
                    </a:solidFill>
                  </a:rPr>
                  <a:t>API layer</a:t>
                </a:r>
              </a:p>
            </p:txBody>
          </p:sp>
          <p:sp>
            <p:nvSpPr>
              <p:cNvPr id="30" name="Equal 29"/>
              <p:cNvSpPr/>
              <p:nvPr/>
            </p:nvSpPr>
            <p:spPr bwMode="auto">
              <a:xfrm>
                <a:off x="7038379" y="2930211"/>
                <a:ext cx="609600" cy="394562"/>
              </a:xfrm>
              <a:prstGeom prst="mathEqual">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ight Arrow 30"/>
              <p:cNvSpPr/>
              <p:nvPr/>
            </p:nvSpPr>
            <p:spPr bwMode="auto">
              <a:xfrm>
                <a:off x="9532737"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Can 31"/>
              <p:cNvSpPr/>
              <p:nvPr/>
            </p:nvSpPr>
            <p:spPr bwMode="auto">
              <a:xfrm>
                <a:off x="8147444" y="5059756"/>
                <a:ext cx="885825" cy="1190988"/>
              </a:xfrm>
              <a:prstGeom prst="ca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3" name="Straight Arrow Connector 32"/>
              <p:cNvCxnSpPr>
                <a:stCxn id="28" idx="7"/>
                <a:endCxn id="18" idx="2"/>
              </p:cNvCxnSpPr>
              <p:nvPr/>
            </p:nvCxnSpPr>
            <p:spPr>
              <a:xfrm flipV="1">
                <a:off x="1703798" y="3127492"/>
                <a:ext cx="1335869" cy="795773"/>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8" idx="5"/>
                <a:endCxn id="22" idx="2"/>
              </p:cNvCxnSpPr>
              <p:nvPr/>
            </p:nvCxnSpPr>
            <p:spPr>
              <a:xfrm>
                <a:off x="1703797" y="4812310"/>
                <a:ext cx="1760898" cy="84294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Plus 34"/>
              <p:cNvSpPr/>
              <p:nvPr/>
            </p:nvSpPr>
            <p:spPr bwMode="auto">
              <a:xfrm>
                <a:off x="2078238" y="3233824"/>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Plus 35"/>
              <p:cNvSpPr/>
              <p:nvPr/>
            </p:nvSpPr>
            <p:spPr bwMode="auto">
              <a:xfrm>
                <a:off x="2100264" y="4975811"/>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Arrow Connector 36"/>
              <p:cNvCxnSpPr>
                <a:stCxn id="22" idx="6"/>
                <a:endCxn id="32" idx="2"/>
              </p:cNvCxnSpPr>
              <p:nvPr/>
            </p:nvCxnSpPr>
            <p:spPr>
              <a:xfrm flipV="1">
                <a:off x="4741045" y="5655250"/>
                <a:ext cx="3406399" cy="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7" idx="4"/>
                <a:endCxn id="32" idx="4"/>
              </p:cNvCxnSpPr>
              <p:nvPr/>
            </p:nvCxnSpPr>
            <p:spPr>
              <a:xfrm rot="5400000">
                <a:off x="9071340" y="3718071"/>
                <a:ext cx="1899108" cy="1975250"/>
              </a:xfrm>
              <a:prstGeom prst="bentConnector2">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9" name="TextBox 38"/>
          <p:cNvSpPr txBox="1"/>
          <p:nvPr/>
        </p:nvSpPr>
        <p:spPr>
          <a:xfrm>
            <a:off x="695147" y="2039458"/>
            <a:ext cx="2241813" cy="788998"/>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78D7"/>
                </a:solidFill>
              </a:rPr>
              <a:t>API Management</a:t>
            </a:r>
          </a:p>
        </p:txBody>
      </p:sp>
      <p:pic>
        <p:nvPicPr>
          <p:cNvPr id="40" name="Picture 2" descr="https://az213233.vo.msecnd.net/Content/6.0.00298.4.160413-1548/ApiManagement/Images/ApiManagement.png"/>
          <p:cNvPicPr>
            <a:picLocks noChangeAspect="1" noChangeArrowheads="1"/>
          </p:cNvPicPr>
          <p:nvPr/>
        </p:nvPicPr>
        <p:blipFill rotWithShape="1">
          <a:blip r:embed="rId3">
            <a:extLst>
              <a:ext uri="{28A0092B-C50C-407E-A947-70E740481C1C}">
                <a14:useLocalDpi xmlns:a14="http://schemas.microsoft.com/office/drawing/2010/main" val="0"/>
              </a:ext>
            </a:extLst>
          </a:blip>
          <a:srcRect l="49976" t="-11700"/>
          <a:stretch/>
        </p:blipFill>
        <p:spPr bwMode="auto">
          <a:xfrm>
            <a:off x="1475175" y="4496047"/>
            <a:ext cx="441110" cy="51949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4875" y="3553762"/>
            <a:ext cx="527384" cy="429087"/>
          </a:xfrm>
          <a:prstGeom prst="rect">
            <a:avLst/>
          </a:prstGeom>
        </p:spPr>
      </p:pic>
      <p:sp>
        <p:nvSpPr>
          <p:cNvPr id="43" name="TextBox 42"/>
          <p:cNvSpPr txBox="1"/>
          <p:nvPr/>
        </p:nvSpPr>
        <p:spPr>
          <a:xfrm>
            <a:off x="2876047" y="1916877"/>
            <a:ext cx="3467060" cy="6278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78D7"/>
                </a:solidFill>
              </a:rPr>
              <a:t>Logic App</a:t>
            </a:r>
          </a:p>
        </p:txBody>
      </p:sp>
      <p:pic>
        <p:nvPicPr>
          <p:cNvPr id="44" name="Picture 43"/>
          <p:cNvPicPr>
            <a:picLocks noChangeAspect="1"/>
          </p:cNvPicPr>
          <p:nvPr/>
        </p:nvPicPr>
        <p:blipFill>
          <a:blip r:embed="rId5"/>
          <a:stretch>
            <a:fillRect/>
          </a:stretch>
        </p:blipFill>
        <p:spPr>
          <a:xfrm>
            <a:off x="3553397" y="3508098"/>
            <a:ext cx="502378" cy="474751"/>
          </a:xfrm>
          <a:prstGeom prst="rect">
            <a:avLst/>
          </a:prstGeom>
        </p:spPr>
      </p:pic>
      <p:pic>
        <p:nvPicPr>
          <p:cNvPr id="45" name="Picture 44"/>
          <p:cNvPicPr>
            <a:picLocks noChangeAspect="1"/>
          </p:cNvPicPr>
          <p:nvPr/>
        </p:nvPicPr>
        <p:blipFill>
          <a:blip r:embed="rId5"/>
          <a:stretch>
            <a:fillRect/>
          </a:stretch>
        </p:blipFill>
        <p:spPr>
          <a:xfrm>
            <a:off x="5648549" y="3508098"/>
            <a:ext cx="502378" cy="474751"/>
          </a:xfrm>
          <a:prstGeom prst="rect">
            <a:avLst/>
          </a:prstGeom>
        </p:spPr>
      </p:pic>
      <p:pic>
        <p:nvPicPr>
          <p:cNvPr id="46" name="Picture 45"/>
          <p:cNvPicPr>
            <a:picLocks noChangeAspect="1"/>
          </p:cNvPicPr>
          <p:nvPr/>
        </p:nvPicPr>
        <p:blipFill>
          <a:blip r:embed="rId5"/>
          <a:stretch>
            <a:fillRect/>
          </a:stretch>
        </p:blipFill>
        <p:spPr>
          <a:xfrm>
            <a:off x="9949830" y="3508098"/>
            <a:ext cx="502378" cy="474751"/>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7528" y="5657933"/>
            <a:ext cx="527384" cy="429087"/>
          </a:xfrm>
          <a:prstGeom prst="rect">
            <a:avLst/>
          </a:prstGeom>
        </p:spPr>
      </p:pic>
      <p:sp>
        <p:nvSpPr>
          <p:cNvPr id="41" name="TextBox 40"/>
          <p:cNvSpPr txBox="1"/>
          <p:nvPr/>
        </p:nvSpPr>
        <p:spPr>
          <a:xfrm>
            <a:off x="6661749" y="1953758"/>
            <a:ext cx="2241813" cy="515883"/>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78D7"/>
                </a:solidFill>
              </a:rPr>
              <a:t>Function</a:t>
            </a:r>
          </a:p>
        </p:txBody>
      </p:sp>
    </p:spTree>
    <p:extLst>
      <p:ext uri="{BB962C8B-B14F-4D97-AF65-F5344CB8AC3E}">
        <p14:creationId xmlns:p14="http://schemas.microsoft.com/office/powerpoint/2010/main" val="41472789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getting started</a:t>
            </a:r>
          </a:p>
        </p:txBody>
      </p:sp>
      <p:sp>
        <p:nvSpPr>
          <p:cNvPr id="3" name="Text Placeholder 2"/>
          <p:cNvSpPr>
            <a:spLocks noGrp="1"/>
          </p:cNvSpPr>
          <p:nvPr>
            <p:ph type="body" sz="quarter" idx="10"/>
          </p:nvPr>
        </p:nvSpPr>
        <p:spPr>
          <a:xfrm>
            <a:off x="269239" y="1189177"/>
            <a:ext cx="11653523" cy="4227247"/>
          </a:xfrm>
        </p:spPr>
        <p:txBody>
          <a:bodyPr/>
          <a:lstStyle/>
          <a:p>
            <a:pPr marL="742950" indent="-742950">
              <a:buAutoNum type="arabicPeriod"/>
            </a:pPr>
            <a:r>
              <a:rPr lang="en-US" dirty="0"/>
              <a:t>For existing services, start small. Replace 1 API or background processing item.</a:t>
            </a:r>
          </a:p>
          <a:p>
            <a:pPr marL="742950" indent="-742950">
              <a:buAutoNum type="arabicPeriod"/>
            </a:pPr>
            <a:r>
              <a:rPr lang="en-US" dirty="0"/>
              <a:t>Integration is a great place to introduce </a:t>
            </a:r>
            <a:r>
              <a:rPr lang="en-US" dirty="0" err="1"/>
              <a:t>serverless</a:t>
            </a:r>
            <a:r>
              <a:rPr lang="en-US" dirty="0"/>
              <a:t>, because it is often a new layer on top of old layers.</a:t>
            </a:r>
          </a:p>
          <a:p>
            <a:pPr marL="757735" indent="-757735">
              <a:buAutoNum type="arabicPeriod"/>
            </a:pPr>
            <a:r>
              <a:rPr lang="en-US" dirty="0"/>
              <a:t>Have fun with it – build something that makes your life easier that wouldn’t normally justify buying a whole server for.</a:t>
            </a:r>
          </a:p>
        </p:txBody>
      </p:sp>
    </p:spTree>
    <p:extLst>
      <p:ext uri="{BB962C8B-B14F-4D97-AF65-F5344CB8AC3E}">
        <p14:creationId xmlns:p14="http://schemas.microsoft.com/office/powerpoint/2010/main" val="3812479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grpSp>
        <p:nvGrpSpPr>
          <p:cNvPr id="249" name="Group 248"/>
          <p:cNvGrpSpPr/>
          <p:nvPr/>
        </p:nvGrpSpPr>
        <p:grpSpPr>
          <a:xfrm>
            <a:off x="-245835" y="337"/>
            <a:ext cx="12602556" cy="6934130"/>
            <a:chOff x="-250765" y="-153"/>
            <a:chExt cx="12855263" cy="7073174"/>
          </a:xfrm>
        </p:grpSpPr>
        <p:sp>
          <p:nvSpPr>
            <p:cNvPr id="250" name="Rectangle 249"/>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253" name="Rectangle 252"/>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00"/>
                  </a:solidFill>
                  <a:effectLst/>
                  <a:uLnTx/>
                  <a:uFillTx/>
                  <a:ea typeface="Segoe UI" pitchFamily="34" charset="0"/>
                  <a:cs typeface="Segoe UI" pitchFamily="34" charset="0"/>
                </a:rPr>
                <a:t>Platform Services</a:t>
              </a:r>
            </a:p>
          </p:txBody>
        </p:sp>
        <p:sp>
          <p:nvSpPr>
            <p:cNvPr id="254" name="Rectangle 253"/>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00"/>
                  </a:solidFill>
                  <a:effectLst/>
                  <a:uLnTx/>
                  <a:uFillTx/>
                  <a:ea typeface="Segoe UI" pitchFamily="34" charset="0"/>
                  <a:cs typeface="Segoe UI" pitchFamily="34" charset="0"/>
                </a:rPr>
                <a:t>Infrastructure Services</a:t>
              </a:r>
            </a:p>
          </p:txBody>
        </p:sp>
        <p:sp>
          <p:nvSpPr>
            <p:cNvPr id="256" name="Rectangle 255"/>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a:t>
              </a:r>
            </a:p>
          </p:txBody>
        </p:sp>
        <p:sp>
          <p:nvSpPr>
            <p:cNvPr id="266" name="Rectangle 265"/>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Storage</a:t>
              </a:r>
            </a:p>
          </p:txBody>
        </p:sp>
        <p:sp>
          <p:nvSpPr>
            <p:cNvPr id="268" name="Rectangle 267"/>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Datacenter Infrastructure (32 Regions, 24 Online)</a:t>
              </a:r>
            </a:p>
          </p:txBody>
        </p:sp>
        <p:pic>
          <p:nvPicPr>
            <p:cNvPr id="269" name="Picture 26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59853" y="6292731"/>
              <a:ext cx="780290" cy="780290"/>
            </a:xfrm>
            <a:prstGeom prst="rect">
              <a:avLst/>
            </a:prstGeom>
          </p:spPr>
        </p:pic>
        <p:pic>
          <p:nvPicPr>
            <p:cNvPr id="270" name="Picture 26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65162" y="6292731"/>
              <a:ext cx="780290" cy="780290"/>
            </a:xfrm>
            <a:prstGeom prst="rect">
              <a:avLst/>
            </a:prstGeom>
          </p:spPr>
        </p:pic>
        <p:pic>
          <p:nvPicPr>
            <p:cNvPr id="271" name="Picture 27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70471" y="6292731"/>
              <a:ext cx="780290" cy="780290"/>
            </a:xfrm>
            <a:prstGeom prst="rect">
              <a:avLst/>
            </a:prstGeom>
          </p:spPr>
        </p:pic>
        <p:pic>
          <p:nvPicPr>
            <p:cNvPr id="273" name="Picture 27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71118" y="6292731"/>
              <a:ext cx="780290" cy="780290"/>
            </a:xfrm>
            <a:prstGeom prst="rect">
              <a:avLst/>
            </a:prstGeom>
          </p:spPr>
        </p:pic>
        <p:pic>
          <p:nvPicPr>
            <p:cNvPr id="274" name="Picture 27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576427" y="6292731"/>
              <a:ext cx="780290" cy="780290"/>
            </a:xfrm>
            <a:prstGeom prst="rect">
              <a:avLst/>
            </a:prstGeom>
          </p:spPr>
        </p:pic>
        <p:pic>
          <p:nvPicPr>
            <p:cNvPr id="275" name="Picture 27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381736" y="6292731"/>
              <a:ext cx="780290" cy="780290"/>
            </a:xfrm>
            <a:prstGeom prst="rect">
              <a:avLst/>
            </a:prstGeom>
          </p:spPr>
        </p:pic>
        <p:pic>
          <p:nvPicPr>
            <p:cNvPr id="277" name="Picture 27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187045" y="6292731"/>
              <a:ext cx="780290" cy="780290"/>
            </a:xfrm>
            <a:prstGeom prst="rect">
              <a:avLst/>
            </a:prstGeom>
          </p:spPr>
        </p:pic>
        <p:pic>
          <p:nvPicPr>
            <p:cNvPr id="278" name="Picture 27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992354" y="6292731"/>
              <a:ext cx="780290" cy="780290"/>
            </a:xfrm>
            <a:prstGeom prst="rect">
              <a:avLst/>
            </a:prstGeom>
          </p:spPr>
        </p:pic>
        <p:pic>
          <p:nvPicPr>
            <p:cNvPr id="279" name="Picture 27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797663" y="6292731"/>
              <a:ext cx="780290" cy="780290"/>
            </a:xfrm>
            <a:prstGeom prst="rect">
              <a:avLst/>
            </a:prstGeom>
          </p:spPr>
        </p:pic>
        <p:pic>
          <p:nvPicPr>
            <p:cNvPr id="280" name="Picture 27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02972" y="6292731"/>
              <a:ext cx="780290" cy="780290"/>
            </a:xfrm>
            <a:prstGeom prst="rect">
              <a:avLst/>
            </a:prstGeom>
          </p:spPr>
        </p:pic>
        <p:pic>
          <p:nvPicPr>
            <p:cNvPr id="283" name="Picture 28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08281" y="6292731"/>
              <a:ext cx="780290" cy="780290"/>
            </a:xfrm>
            <a:prstGeom prst="rect">
              <a:avLst/>
            </a:prstGeom>
          </p:spPr>
        </p:pic>
        <p:pic>
          <p:nvPicPr>
            <p:cNvPr id="284" name="Picture 28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13590" y="6292731"/>
              <a:ext cx="780290" cy="780290"/>
            </a:xfrm>
            <a:prstGeom prst="rect">
              <a:avLst/>
            </a:prstGeom>
          </p:spPr>
        </p:pic>
        <p:pic>
          <p:nvPicPr>
            <p:cNvPr id="296" name="Picture 29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18899" y="6292731"/>
              <a:ext cx="780290" cy="780290"/>
            </a:xfrm>
            <a:prstGeom prst="rect">
              <a:avLst/>
            </a:prstGeom>
          </p:spPr>
        </p:pic>
        <p:pic>
          <p:nvPicPr>
            <p:cNvPr id="297" name="Picture 29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24208" y="6292731"/>
              <a:ext cx="780290" cy="780290"/>
            </a:xfrm>
            <a:prstGeom prst="rect">
              <a:avLst/>
            </a:prstGeom>
          </p:spPr>
        </p:pic>
        <p:pic>
          <p:nvPicPr>
            <p:cNvPr id="298" name="Picture 29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50765" y="6292731"/>
              <a:ext cx="780290" cy="780290"/>
            </a:xfrm>
            <a:prstGeom prst="rect">
              <a:avLst/>
            </a:prstGeom>
          </p:spPr>
        </p:pic>
        <p:pic>
          <p:nvPicPr>
            <p:cNvPr id="300" name="Picture 29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54544" y="6292731"/>
              <a:ext cx="780290" cy="780290"/>
            </a:xfrm>
            <a:prstGeom prst="rect">
              <a:avLst/>
            </a:prstGeom>
          </p:spPr>
        </p:pic>
        <p:sp>
          <p:nvSpPr>
            <p:cNvPr id="301" name="Rectangle 300"/>
            <p:cNvSpPr/>
            <p:nvPr/>
          </p:nvSpPr>
          <p:spPr bwMode="auto">
            <a:xfrm>
              <a:off x="4422464" y="532204"/>
              <a:ext cx="2193137" cy="2184965"/>
            </a:xfrm>
            <a:prstGeom prst="rect">
              <a:avLst/>
            </a:prstGeom>
            <a:solidFill>
              <a:srgbClr val="00B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 Platform</a:t>
              </a:r>
            </a:p>
          </p:txBody>
        </p:sp>
        <p:grpSp>
          <p:nvGrpSpPr>
            <p:cNvPr id="304" name="Group 303"/>
            <p:cNvGrpSpPr/>
            <p:nvPr/>
          </p:nvGrpSpPr>
          <p:grpSpPr>
            <a:xfrm>
              <a:off x="4687644" y="1028128"/>
              <a:ext cx="1008542" cy="316971"/>
              <a:chOff x="5710243" y="2026656"/>
              <a:chExt cx="1008542" cy="316971"/>
            </a:xfrm>
          </p:grpSpPr>
          <p:sp>
            <p:nvSpPr>
              <p:cNvPr id="582" name="TextBox 581"/>
              <p:cNvSpPr txBox="1"/>
              <p:nvPr/>
            </p:nvSpPr>
            <p:spPr>
              <a:xfrm>
                <a:off x="6059629" y="2042521"/>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a:p>
                <a:pPr marL="0" marR="0" lvl="0" indent="0" defTabSz="91395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583" name="Picture 582"/>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710243" y="2026656"/>
                <a:ext cx="286784" cy="286785"/>
              </a:xfrm>
              <a:prstGeom prst="rect">
                <a:avLst/>
              </a:prstGeom>
            </p:spPr>
          </p:pic>
        </p:grpSp>
        <p:grpSp>
          <p:nvGrpSpPr>
            <p:cNvPr id="305" name="Group 304"/>
            <p:cNvGrpSpPr/>
            <p:nvPr/>
          </p:nvGrpSpPr>
          <p:grpSpPr>
            <a:xfrm>
              <a:off x="5600417" y="993142"/>
              <a:ext cx="1016034" cy="291093"/>
              <a:chOff x="6623016" y="1991670"/>
              <a:chExt cx="1016034" cy="291093"/>
            </a:xfrm>
          </p:grpSpPr>
          <p:sp>
            <p:nvSpPr>
              <p:cNvPr id="580" name="TextBox 579"/>
              <p:cNvSpPr txBox="1"/>
              <p:nvPr/>
            </p:nvSpPr>
            <p:spPr>
              <a:xfrm>
                <a:off x="6979894" y="2017974"/>
                <a:ext cx="659156" cy="26163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581" name="Picture 580"/>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623016" y="1991670"/>
                <a:ext cx="291092" cy="291093"/>
              </a:xfrm>
              <a:prstGeom prst="rect">
                <a:avLst/>
              </a:prstGeom>
            </p:spPr>
          </p:pic>
        </p:grpSp>
        <p:grpSp>
          <p:nvGrpSpPr>
            <p:cNvPr id="317" name="Group 316"/>
            <p:cNvGrpSpPr/>
            <p:nvPr/>
          </p:nvGrpSpPr>
          <p:grpSpPr>
            <a:xfrm>
              <a:off x="4736500" y="1550374"/>
              <a:ext cx="1018326" cy="294805"/>
              <a:chOff x="5759099" y="2548902"/>
              <a:chExt cx="1018326" cy="294805"/>
            </a:xfrm>
          </p:grpSpPr>
          <p:sp>
            <p:nvSpPr>
              <p:cNvPr id="578" name="TextBox 577"/>
              <p:cNvSpPr txBox="1"/>
              <p:nvPr/>
            </p:nvSpPr>
            <p:spPr>
              <a:xfrm>
                <a:off x="6118269" y="2568628"/>
                <a:ext cx="659156" cy="256602"/>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579" name="Picture 578"/>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759099" y="2548902"/>
                <a:ext cx="294804" cy="294805"/>
              </a:xfrm>
              <a:prstGeom prst="rect">
                <a:avLst/>
              </a:prstGeom>
            </p:spPr>
          </p:pic>
        </p:grpSp>
        <p:grpSp>
          <p:nvGrpSpPr>
            <p:cNvPr id="318" name="Group 317"/>
            <p:cNvGrpSpPr/>
            <p:nvPr/>
          </p:nvGrpSpPr>
          <p:grpSpPr>
            <a:xfrm>
              <a:off x="5608845" y="2013847"/>
              <a:ext cx="1003560" cy="328116"/>
              <a:chOff x="6631444" y="3012375"/>
              <a:chExt cx="1003560" cy="328116"/>
            </a:xfrm>
          </p:grpSpPr>
          <p:sp>
            <p:nvSpPr>
              <p:cNvPr id="576" name="TextBox 575"/>
              <p:cNvSpPr txBox="1"/>
              <p:nvPr/>
            </p:nvSpPr>
            <p:spPr>
              <a:xfrm>
                <a:off x="6975848" y="3039385"/>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577" name="Picture 576"/>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631444" y="3012375"/>
                <a:ext cx="289263" cy="289263"/>
              </a:xfrm>
              <a:prstGeom prst="rect">
                <a:avLst/>
              </a:prstGeom>
            </p:spPr>
          </p:pic>
        </p:grpSp>
        <p:sp>
          <p:nvSpPr>
            <p:cNvPr id="328" name="Rectangle 327"/>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solidFill>
                    <a:schemeClr val="bg1"/>
                  </a:solidFill>
                  <a:effectLst/>
                  <a:uLnTx/>
                  <a:uFillTx/>
                  <a:ea typeface="Segoe UI" pitchFamily="34" charset="0"/>
                  <a:cs typeface="Segoe UI" pitchFamily="34" charset="0"/>
                </a:rPr>
                <a:t>Hybrid</a:t>
              </a:r>
            </a:p>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274" b="1" i="0" u="none" strike="noStrike" kern="0" cap="none" spc="0" normalizeH="0" baseline="0" noProof="0" dirty="0">
                  <a:ln>
                    <a:noFill/>
                  </a:ln>
                  <a:solidFill>
                    <a:schemeClr val="bg1"/>
                  </a:solidFill>
                  <a:effectLst/>
                  <a:uLnTx/>
                  <a:uFillTx/>
                  <a:ea typeface="Segoe UI" pitchFamily="34" charset="0"/>
                  <a:cs typeface="Segoe UI" pitchFamily="34" charset="0"/>
                </a:rPr>
                <a:t>Cloud</a:t>
              </a:r>
            </a:p>
          </p:txBody>
        </p:sp>
        <p:sp>
          <p:nvSpPr>
            <p:cNvPr id="331" name="TextBox 330"/>
            <p:cNvSpPr txBox="1"/>
            <p:nvPr/>
          </p:nvSpPr>
          <p:spPr>
            <a:xfrm>
              <a:off x="11045032" y="2310831"/>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332" name="Picture 331" descr="Backup Service.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97472" y="2254415"/>
              <a:ext cx="296408" cy="296408"/>
            </a:xfrm>
            <a:prstGeom prst="rect">
              <a:avLst/>
            </a:prstGeom>
          </p:spPr>
        </p:pic>
        <p:sp>
          <p:nvSpPr>
            <p:cNvPr id="333" name="TextBox 332"/>
            <p:cNvSpPr txBox="1"/>
            <p:nvPr/>
          </p:nvSpPr>
          <p:spPr>
            <a:xfrm>
              <a:off x="11053641" y="4318866"/>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defTabSz="91395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334" name="Picture 333" descr="StorSimp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07052" y="4288943"/>
              <a:ext cx="286828" cy="286828"/>
            </a:xfrm>
            <a:prstGeom prst="rect">
              <a:avLst/>
            </a:prstGeom>
          </p:spPr>
        </p:pic>
        <p:sp>
          <p:nvSpPr>
            <p:cNvPr id="335" name="TextBox 334"/>
            <p:cNvSpPr txBox="1"/>
            <p:nvPr/>
          </p:nvSpPr>
          <p:spPr>
            <a:xfrm>
              <a:off x="11060762" y="3828543"/>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Site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336" name="Picture 335" descr="Site Recovery.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716639" y="3784086"/>
              <a:ext cx="285842" cy="285842"/>
            </a:xfrm>
            <a:prstGeom prst="rect">
              <a:avLst/>
            </a:prstGeom>
          </p:spPr>
        </p:pic>
        <p:sp>
          <p:nvSpPr>
            <p:cNvPr id="337" name="TextBox 336"/>
            <p:cNvSpPr txBox="1"/>
            <p:nvPr/>
          </p:nvSpPr>
          <p:spPr>
            <a:xfrm>
              <a:off x="11045517" y="3358602"/>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338" name="Picture 337" descr="Storage (Azure).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07697" y="3338544"/>
              <a:ext cx="286753" cy="286753"/>
            </a:xfrm>
            <a:prstGeom prst="rect">
              <a:avLst/>
            </a:prstGeom>
          </p:spPr>
        </p:pic>
        <p:sp>
          <p:nvSpPr>
            <p:cNvPr id="339" name="Rectangle 338"/>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Networking</a:t>
              </a:r>
            </a:p>
          </p:txBody>
        </p:sp>
        <p:sp>
          <p:nvSpPr>
            <p:cNvPr id="340" name="Rectangle 339"/>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Data</a:t>
              </a:r>
            </a:p>
          </p:txBody>
        </p:sp>
        <p:grpSp>
          <p:nvGrpSpPr>
            <p:cNvPr id="341" name="Group 340"/>
            <p:cNvGrpSpPr/>
            <p:nvPr/>
          </p:nvGrpSpPr>
          <p:grpSpPr>
            <a:xfrm>
              <a:off x="6923783" y="889774"/>
              <a:ext cx="1052323" cy="324187"/>
              <a:chOff x="8470741" y="3254791"/>
              <a:chExt cx="1052323" cy="324187"/>
            </a:xfrm>
          </p:grpSpPr>
          <p:sp>
            <p:nvSpPr>
              <p:cNvPr id="574" name="TextBox 573"/>
              <p:cNvSpPr txBox="1"/>
              <p:nvPr/>
            </p:nvSpPr>
            <p:spPr>
              <a:xfrm>
                <a:off x="8863908" y="3277873"/>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575" name="Picture 574"/>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470741" y="3254791"/>
                <a:ext cx="296809" cy="296809"/>
              </a:xfrm>
              <a:prstGeom prst="rect">
                <a:avLst/>
              </a:prstGeom>
            </p:spPr>
          </p:pic>
        </p:grpSp>
        <p:grpSp>
          <p:nvGrpSpPr>
            <p:cNvPr id="342" name="Group 341"/>
            <p:cNvGrpSpPr/>
            <p:nvPr/>
          </p:nvGrpSpPr>
          <p:grpSpPr>
            <a:xfrm>
              <a:off x="9045716" y="929682"/>
              <a:ext cx="993052" cy="352571"/>
              <a:chOff x="10592674" y="3294699"/>
              <a:chExt cx="993052" cy="352571"/>
            </a:xfrm>
          </p:grpSpPr>
          <p:sp>
            <p:nvSpPr>
              <p:cNvPr id="572" name="TextBox 571"/>
              <p:cNvSpPr txBox="1"/>
              <p:nvPr/>
            </p:nvSpPr>
            <p:spPr>
              <a:xfrm>
                <a:off x="10926570" y="3346165"/>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573" name="Picture 572"/>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592674" y="3294699"/>
                <a:ext cx="290620" cy="290619"/>
              </a:xfrm>
              <a:prstGeom prst="rect">
                <a:avLst/>
              </a:prstGeom>
            </p:spPr>
          </p:pic>
        </p:grpSp>
        <p:grpSp>
          <p:nvGrpSpPr>
            <p:cNvPr id="343" name="Group 342"/>
            <p:cNvGrpSpPr/>
            <p:nvPr/>
          </p:nvGrpSpPr>
          <p:grpSpPr>
            <a:xfrm>
              <a:off x="8045777" y="1414488"/>
              <a:ext cx="1011763" cy="318839"/>
              <a:chOff x="9523064" y="3779505"/>
              <a:chExt cx="1011763" cy="318839"/>
            </a:xfrm>
          </p:grpSpPr>
          <p:sp>
            <p:nvSpPr>
              <p:cNvPr id="570" name="TextBox 569"/>
              <p:cNvSpPr txBox="1"/>
              <p:nvPr/>
            </p:nvSpPr>
            <p:spPr>
              <a:xfrm>
                <a:off x="9875671" y="3797239"/>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571" name="Picture 570"/>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523064" y="3779505"/>
                <a:ext cx="289282" cy="289282"/>
              </a:xfrm>
              <a:prstGeom prst="rect">
                <a:avLst/>
              </a:prstGeom>
            </p:spPr>
          </p:pic>
        </p:grpSp>
        <p:grpSp>
          <p:nvGrpSpPr>
            <p:cNvPr id="356" name="Group 355"/>
            <p:cNvGrpSpPr/>
            <p:nvPr/>
          </p:nvGrpSpPr>
          <p:grpSpPr>
            <a:xfrm>
              <a:off x="9559960" y="1410308"/>
              <a:ext cx="1011560" cy="324689"/>
              <a:chOff x="11106918" y="3775325"/>
              <a:chExt cx="1011560" cy="324689"/>
            </a:xfrm>
          </p:grpSpPr>
          <p:sp>
            <p:nvSpPr>
              <p:cNvPr id="568" name="TextBox 567"/>
              <p:cNvSpPr txBox="1"/>
              <p:nvPr/>
            </p:nvSpPr>
            <p:spPr>
              <a:xfrm>
                <a:off x="11459322" y="3798909"/>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defTabSz="91395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569" name="Picture 568"/>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1106918" y="3775325"/>
                <a:ext cx="293993" cy="293993"/>
              </a:xfrm>
              <a:prstGeom prst="rect">
                <a:avLst/>
              </a:prstGeom>
            </p:spPr>
          </p:pic>
        </p:grpSp>
        <p:grpSp>
          <p:nvGrpSpPr>
            <p:cNvPr id="357" name="Group 356"/>
            <p:cNvGrpSpPr/>
            <p:nvPr/>
          </p:nvGrpSpPr>
          <p:grpSpPr>
            <a:xfrm>
              <a:off x="8767152" y="1412176"/>
              <a:ext cx="1037278" cy="318561"/>
              <a:chOff x="10314110" y="3777193"/>
              <a:chExt cx="1037278" cy="318561"/>
            </a:xfrm>
          </p:grpSpPr>
          <p:sp>
            <p:nvSpPr>
              <p:cNvPr id="566" name="TextBox 565"/>
              <p:cNvSpPr txBox="1"/>
              <p:nvPr/>
            </p:nvSpPr>
            <p:spPr>
              <a:xfrm>
                <a:off x="10692232" y="3794649"/>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567" name="Picture 566" descr="Storage tabl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0314110" y="3777193"/>
                <a:ext cx="288561" cy="288560"/>
              </a:xfrm>
              <a:prstGeom prst="rect">
                <a:avLst/>
              </a:prstGeom>
            </p:spPr>
          </p:pic>
        </p:grpSp>
        <p:grpSp>
          <p:nvGrpSpPr>
            <p:cNvPr id="358" name="Group 357"/>
            <p:cNvGrpSpPr/>
            <p:nvPr/>
          </p:nvGrpSpPr>
          <p:grpSpPr>
            <a:xfrm>
              <a:off x="8028919" y="927036"/>
              <a:ext cx="773361" cy="354046"/>
              <a:chOff x="9575877" y="3292053"/>
              <a:chExt cx="773361" cy="354046"/>
            </a:xfrm>
          </p:grpSpPr>
          <p:pic>
            <p:nvPicPr>
              <p:cNvPr id="564" name="Picture 563"/>
              <p:cNvPicPr>
                <a:picLocks noChangeAspect="1"/>
              </p:cNvPicPr>
              <p:nvPr/>
            </p:nvPicPr>
            <p:blipFill>
              <a:blip r:embed="rId17"/>
              <a:stretch>
                <a:fillRect/>
              </a:stretch>
            </p:blipFill>
            <p:spPr>
              <a:xfrm>
                <a:off x="9575877" y="3292053"/>
                <a:ext cx="320616" cy="290558"/>
              </a:xfrm>
              <a:prstGeom prst="rect">
                <a:avLst/>
              </a:prstGeom>
            </p:spPr>
          </p:pic>
          <p:sp>
            <p:nvSpPr>
              <p:cNvPr id="565" name="TextBox 564"/>
              <p:cNvSpPr txBox="1"/>
              <p:nvPr/>
            </p:nvSpPr>
            <p:spPr>
              <a:xfrm>
                <a:off x="9951425" y="3320023"/>
                <a:ext cx="397813" cy="32607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35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61" name="TextBox 360"/>
            <p:cNvSpPr txBox="1"/>
            <p:nvPr/>
          </p:nvSpPr>
          <p:spPr>
            <a:xfrm>
              <a:off x="11062374" y="780083"/>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362" name="Group 361"/>
            <p:cNvGrpSpPr/>
            <p:nvPr/>
          </p:nvGrpSpPr>
          <p:grpSpPr>
            <a:xfrm>
              <a:off x="10701099" y="766052"/>
              <a:ext cx="310605" cy="667840"/>
              <a:chOff x="10740783" y="736599"/>
              <a:chExt cx="310605" cy="667839"/>
            </a:xfrm>
          </p:grpSpPr>
          <p:pic>
            <p:nvPicPr>
              <p:cNvPr id="556" name="Picture 555"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40783" y="736599"/>
                <a:ext cx="262077" cy="262076"/>
              </a:xfrm>
              <a:prstGeom prst="rect">
                <a:avLst/>
              </a:prstGeom>
            </p:spPr>
          </p:pic>
          <p:sp>
            <p:nvSpPr>
              <p:cNvPr id="557" name="Heart 556"/>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nvGrpSpPr>
              <p:cNvPr id="558" name="Group 557"/>
              <p:cNvGrpSpPr/>
              <p:nvPr/>
            </p:nvGrpSpPr>
            <p:grpSpPr>
              <a:xfrm>
                <a:off x="10911015" y="1312918"/>
                <a:ext cx="107890" cy="50915"/>
                <a:chOff x="11033154" y="1382736"/>
                <a:chExt cx="155481" cy="72283"/>
              </a:xfrm>
            </p:grpSpPr>
            <p:cxnSp>
              <p:nvCxnSpPr>
                <p:cNvPr id="559" name="Straight Connector 558"/>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64" name="Rectangle 36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Virtual Network</a:t>
              </a:r>
            </a:p>
          </p:txBody>
        </p:sp>
        <p:pic>
          <p:nvPicPr>
            <p:cNvPr id="365" name="Picture 364"/>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6082198" y="5251801"/>
              <a:ext cx="267702" cy="267702"/>
            </a:xfrm>
            <a:prstGeom prst="rect">
              <a:avLst/>
            </a:prstGeom>
            <a:solidFill>
              <a:srgbClr val="0072C6"/>
            </a:solidFill>
          </p:spPr>
        </p:pic>
        <p:sp>
          <p:nvSpPr>
            <p:cNvPr id="366" name="Rectangle 365"/>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17928" rIns="0" bIns="89642"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Express</a:t>
              </a:r>
            </a:p>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Route</a:t>
              </a:r>
            </a:p>
          </p:txBody>
        </p:sp>
        <p:pic>
          <p:nvPicPr>
            <p:cNvPr id="367" name="Picture 366"/>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564935" y="5259772"/>
              <a:ext cx="251761" cy="251761"/>
            </a:xfrm>
            <a:prstGeom prst="rect">
              <a:avLst/>
            </a:prstGeom>
            <a:solidFill>
              <a:srgbClr val="0072C6"/>
            </a:solidFill>
          </p:spPr>
        </p:pic>
        <p:sp>
          <p:nvSpPr>
            <p:cNvPr id="368" name="Rectangle 367"/>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Blob</a:t>
              </a:r>
            </a:p>
          </p:txBody>
        </p:sp>
        <p:pic>
          <p:nvPicPr>
            <p:cNvPr id="369" name="Picture 368"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033370" y="5271155"/>
              <a:ext cx="247169" cy="247170"/>
            </a:xfrm>
            <a:prstGeom prst="rect">
              <a:avLst/>
            </a:prstGeom>
          </p:spPr>
        </p:pic>
        <p:sp>
          <p:nvSpPr>
            <p:cNvPr id="370" name="Rectangle 369"/>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Files</a:t>
              </a:r>
            </a:p>
          </p:txBody>
        </p:sp>
        <p:pic>
          <p:nvPicPr>
            <p:cNvPr id="372" name="Picture 371"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4543126" y="5276081"/>
              <a:ext cx="247169" cy="247170"/>
            </a:xfrm>
            <a:prstGeom prst="rect">
              <a:avLst/>
            </a:prstGeom>
          </p:spPr>
        </p:pic>
        <p:sp>
          <p:nvSpPr>
            <p:cNvPr id="373" name="Rectangle 372"/>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Disks</a:t>
              </a:r>
            </a:p>
          </p:txBody>
        </p:sp>
        <p:pic>
          <p:nvPicPr>
            <p:cNvPr id="375" name="Picture 374"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5180537" y="5271155"/>
              <a:ext cx="247169" cy="247170"/>
            </a:xfrm>
            <a:prstGeom prst="rect">
              <a:avLst/>
            </a:prstGeom>
          </p:spPr>
        </p:pic>
        <p:sp>
          <p:nvSpPr>
            <p:cNvPr id="376" name="Rectangle 375"/>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Virtual Machines</a:t>
              </a:r>
            </a:p>
          </p:txBody>
        </p:sp>
        <p:pic>
          <p:nvPicPr>
            <p:cNvPr id="377" name="Picture 37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250303" y="5281215"/>
              <a:ext cx="261581" cy="261582"/>
            </a:xfrm>
            <a:prstGeom prst="rect">
              <a:avLst/>
            </a:prstGeom>
            <a:ln>
              <a:noFill/>
            </a:ln>
          </p:spPr>
        </p:pic>
        <p:sp>
          <p:nvSpPr>
            <p:cNvPr id="378" name="TextBox 377"/>
            <p:cNvSpPr txBox="1"/>
            <p:nvPr/>
          </p:nvSpPr>
          <p:spPr>
            <a:xfrm>
              <a:off x="11062374" y="1231696"/>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379" name="Picture 378"/>
            <p:cNvPicPr>
              <a:picLocks noChangeAspect="1"/>
            </p:cNvPicPr>
            <p:nvPr/>
          </p:nvPicPr>
          <p:blipFill>
            <a:blip r:embed="rId23"/>
            <a:stretch>
              <a:fillRect/>
            </a:stretch>
          </p:blipFill>
          <p:spPr>
            <a:xfrm>
              <a:off x="10695453" y="1253262"/>
              <a:ext cx="245456" cy="317925"/>
            </a:xfrm>
            <a:prstGeom prst="rect">
              <a:avLst/>
            </a:prstGeom>
          </p:spPr>
        </p:pic>
        <p:sp>
          <p:nvSpPr>
            <p:cNvPr id="380" name="Rectangle 379"/>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Traffic Manager</a:t>
              </a:r>
            </a:p>
          </p:txBody>
        </p:sp>
        <p:pic>
          <p:nvPicPr>
            <p:cNvPr id="383" name="Picture 382"/>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543599" y="5280589"/>
              <a:ext cx="210127" cy="210127"/>
            </a:xfrm>
            <a:prstGeom prst="rect">
              <a:avLst/>
            </a:prstGeom>
            <a:solidFill>
              <a:srgbClr val="0072C6"/>
            </a:solidFill>
          </p:spPr>
        </p:pic>
        <p:sp>
          <p:nvSpPr>
            <p:cNvPr id="384" name="Rectangle 383"/>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35857"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a:t>
              </a:r>
            </a:p>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Gateway</a:t>
              </a:r>
            </a:p>
          </p:txBody>
        </p:sp>
        <p:sp>
          <p:nvSpPr>
            <p:cNvPr id="386"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387" name="TextBox 386"/>
            <p:cNvSpPr txBox="1"/>
            <p:nvPr/>
          </p:nvSpPr>
          <p:spPr>
            <a:xfrm>
              <a:off x="11057160" y="2795981"/>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94" name="Picture 393" descr="Operational Insight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10698990" y="2750675"/>
              <a:ext cx="280231" cy="280232"/>
            </a:xfrm>
            <a:prstGeom prst="rect">
              <a:avLst/>
            </a:prstGeom>
          </p:spPr>
        </p:pic>
        <p:sp>
          <p:nvSpPr>
            <p:cNvPr id="395" name="Rectangle 39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 Services</a:t>
              </a:r>
            </a:p>
          </p:txBody>
        </p:sp>
        <p:grpSp>
          <p:nvGrpSpPr>
            <p:cNvPr id="396" name="Group 395"/>
            <p:cNvGrpSpPr/>
            <p:nvPr/>
          </p:nvGrpSpPr>
          <p:grpSpPr>
            <a:xfrm>
              <a:off x="5592672" y="1532909"/>
              <a:ext cx="1001364" cy="338014"/>
              <a:chOff x="6918739" y="2547997"/>
              <a:chExt cx="1001364" cy="338014"/>
            </a:xfrm>
          </p:grpSpPr>
          <p:sp>
            <p:nvSpPr>
              <p:cNvPr id="554" name="TextBox 553"/>
              <p:cNvSpPr txBox="1"/>
              <p:nvPr/>
            </p:nvSpPr>
            <p:spPr>
              <a:xfrm>
                <a:off x="7260947" y="2584905"/>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555" name="Picture 554"/>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918739" y="2547997"/>
                <a:ext cx="289802" cy="289802"/>
              </a:xfrm>
              <a:prstGeom prst="rect">
                <a:avLst/>
              </a:prstGeom>
            </p:spPr>
          </p:pic>
        </p:grpSp>
        <p:grpSp>
          <p:nvGrpSpPr>
            <p:cNvPr id="400" name="Group 399"/>
            <p:cNvGrpSpPr/>
            <p:nvPr/>
          </p:nvGrpSpPr>
          <p:grpSpPr>
            <a:xfrm>
              <a:off x="2258989" y="3829575"/>
              <a:ext cx="1007741" cy="320053"/>
              <a:chOff x="3566502" y="2427953"/>
              <a:chExt cx="1007741" cy="320053"/>
            </a:xfrm>
          </p:grpSpPr>
          <p:sp>
            <p:nvSpPr>
              <p:cNvPr id="552" name="TextBox 551"/>
              <p:cNvSpPr txBox="1"/>
              <p:nvPr/>
            </p:nvSpPr>
            <p:spPr>
              <a:xfrm>
                <a:off x="3915087" y="2427953"/>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553" name="Picture 552"/>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3566502" y="2444470"/>
                <a:ext cx="303536" cy="303536"/>
              </a:xfrm>
              <a:prstGeom prst="rect">
                <a:avLst/>
              </a:prstGeom>
            </p:spPr>
          </p:pic>
        </p:grpSp>
        <p:grpSp>
          <p:nvGrpSpPr>
            <p:cNvPr id="401" name="Group 400"/>
            <p:cNvGrpSpPr/>
            <p:nvPr/>
          </p:nvGrpSpPr>
          <p:grpSpPr>
            <a:xfrm>
              <a:off x="3287026" y="3832353"/>
              <a:ext cx="1045050" cy="363426"/>
              <a:chOff x="4317137" y="2420457"/>
              <a:chExt cx="1045050" cy="363426"/>
            </a:xfrm>
          </p:grpSpPr>
          <p:sp>
            <p:nvSpPr>
              <p:cNvPr id="550" name="TextBox 549"/>
              <p:cNvSpPr txBox="1"/>
              <p:nvPr/>
            </p:nvSpPr>
            <p:spPr>
              <a:xfrm>
                <a:off x="4703031" y="2482777"/>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551" name="Picture 550"/>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4317137" y="2420457"/>
                <a:ext cx="291655" cy="291656"/>
              </a:xfrm>
              <a:prstGeom prst="rect">
                <a:avLst/>
              </a:prstGeom>
            </p:spPr>
          </p:pic>
        </p:grpSp>
        <p:sp>
          <p:nvSpPr>
            <p:cNvPr id="415" name="TextBox 414"/>
            <p:cNvSpPr txBox="1"/>
            <p:nvPr/>
          </p:nvSpPr>
          <p:spPr>
            <a:xfrm>
              <a:off x="5081945" y="2047294"/>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416"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417" name="Rectangle 416"/>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Developer Services</a:t>
              </a:r>
            </a:p>
          </p:txBody>
        </p:sp>
        <p:grpSp>
          <p:nvGrpSpPr>
            <p:cNvPr id="418" name="Group 417"/>
            <p:cNvGrpSpPr/>
            <p:nvPr/>
          </p:nvGrpSpPr>
          <p:grpSpPr>
            <a:xfrm>
              <a:off x="4542997" y="3282151"/>
              <a:ext cx="1016238" cy="309095"/>
              <a:chOff x="9204452" y="1809539"/>
              <a:chExt cx="1016238" cy="309095"/>
            </a:xfrm>
          </p:grpSpPr>
          <p:sp>
            <p:nvSpPr>
              <p:cNvPr id="548" name="TextBox 547"/>
              <p:cNvSpPr txBox="1"/>
              <p:nvPr/>
            </p:nvSpPr>
            <p:spPr>
              <a:xfrm>
                <a:off x="9551307" y="1868609"/>
                <a:ext cx="669383" cy="250025"/>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549" name="Picture 548" descr="Visual Studio Onlin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204452" y="1809539"/>
                <a:ext cx="290489" cy="290489"/>
              </a:xfrm>
              <a:prstGeom prst="rect">
                <a:avLst/>
              </a:prstGeom>
            </p:spPr>
          </p:pic>
        </p:grpSp>
        <p:grpSp>
          <p:nvGrpSpPr>
            <p:cNvPr id="419" name="Group 418"/>
            <p:cNvGrpSpPr/>
            <p:nvPr/>
          </p:nvGrpSpPr>
          <p:grpSpPr>
            <a:xfrm>
              <a:off x="4486004" y="4153250"/>
              <a:ext cx="1057781" cy="319392"/>
              <a:chOff x="9197460" y="2680638"/>
              <a:chExt cx="1057781" cy="319392"/>
            </a:xfrm>
          </p:grpSpPr>
          <p:sp>
            <p:nvSpPr>
              <p:cNvPr id="546" name="TextBox 545"/>
              <p:cNvSpPr txBox="1"/>
              <p:nvPr/>
            </p:nvSpPr>
            <p:spPr>
              <a:xfrm>
                <a:off x="9596085" y="2698925"/>
                <a:ext cx="659156" cy="301105"/>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547" name="Picture 546" descr="Application Insights.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9197460" y="2680638"/>
                <a:ext cx="292274" cy="292274"/>
              </a:xfrm>
              <a:prstGeom prst="rect">
                <a:avLst/>
              </a:prstGeom>
            </p:spPr>
          </p:pic>
        </p:grpSp>
        <p:grpSp>
          <p:nvGrpSpPr>
            <p:cNvPr id="420" name="Group 419"/>
            <p:cNvGrpSpPr/>
            <p:nvPr/>
          </p:nvGrpSpPr>
          <p:grpSpPr>
            <a:xfrm>
              <a:off x="4502673" y="3710236"/>
              <a:ext cx="907749" cy="314754"/>
              <a:chOff x="8437736" y="1160854"/>
              <a:chExt cx="907749" cy="314754"/>
            </a:xfrm>
          </p:grpSpPr>
          <p:sp>
            <p:nvSpPr>
              <p:cNvPr id="544" name="TextBox 543"/>
              <p:cNvSpPr txBox="1"/>
              <p:nvPr/>
            </p:nvSpPr>
            <p:spPr>
              <a:xfrm>
                <a:off x="8784614" y="1217990"/>
                <a:ext cx="560871" cy="257618"/>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545"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sp>
          <p:nvSpPr>
            <p:cNvPr id="421" name="Rectangle 420"/>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Containers</a:t>
              </a:r>
            </a:p>
          </p:txBody>
        </p:sp>
        <p:grpSp>
          <p:nvGrpSpPr>
            <p:cNvPr id="422" name="Group 421"/>
            <p:cNvGrpSpPr/>
            <p:nvPr/>
          </p:nvGrpSpPr>
          <p:grpSpPr>
            <a:xfrm>
              <a:off x="1693311" y="5326879"/>
              <a:ext cx="221053" cy="170255"/>
              <a:chOff x="729660" y="5278586"/>
              <a:chExt cx="294653" cy="226942"/>
            </a:xfrm>
          </p:grpSpPr>
          <p:grpSp>
            <p:nvGrpSpPr>
              <p:cNvPr id="531" name="Group 530"/>
              <p:cNvGrpSpPr/>
              <p:nvPr/>
            </p:nvGrpSpPr>
            <p:grpSpPr>
              <a:xfrm>
                <a:off x="748309" y="5298113"/>
                <a:ext cx="97032" cy="104038"/>
                <a:chOff x="-760416" y="3893954"/>
                <a:chExt cx="291844" cy="312914"/>
              </a:xfrm>
              <a:solidFill>
                <a:schemeClr val="bg1"/>
              </a:solidFill>
            </p:grpSpPr>
            <p:sp>
              <p:nvSpPr>
                <p:cNvPr id="541" name="Diamond 540"/>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42" name="Diamond 541"/>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43" name="Diamond 542"/>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sp>
            <p:nvSpPr>
              <p:cNvPr id="532"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nvGrpSpPr>
              <p:cNvPr id="533" name="Group 532"/>
              <p:cNvGrpSpPr/>
              <p:nvPr/>
            </p:nvGrpSpPr>
            <p:grpSpPr>
              <a:xfrm>
                <a:off x="893156" y="5298645"/>
                <a:ext cx="97032" cy="104036"/>
                <a:chOff x="-760425" y="3893952"/>
                <a:chExt cx="291846" cy="312908"/>
              </a:xfrm>
              <a:solidFill>
                <a:schemeClr val="bg1"/>
              </a:solidFill>
            </p:grpSpPr>
            <p:sp>
              <p:nvSpPr>
                <p:cNvPr id="538" name="Diamond 537"/>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39" name="Diamond 538"/>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40" name="Diamond 539"/>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nvGrpSpPr>
              <p:cNvPr id="534" name="Group 533"/>
              <p:cNvGrpSpPr/>
              <p:nvPr/>
            </p:nvGrpSpPr>
            <p:grpSpPr>
              <a:xfrm>
                <a:off x="824684" y="5380094"/>
                <a:ext cx="97032" cy="104038"/>
                <a:chOff x="-760434" y="3893950"/>
                <a:chExt cx="291848" cy="312914"/>
              </a:xfrm>
              <a:solidFill>
                <a:schemeClr val="bg1"/>
              </a:solidFill>
            </p:grpSpPr>
            <p:sp>
              <p:nvSpPr>
                <p:cNvPr id="535" name="Diamond 534"/>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36" name="Diamond 535"/>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37" name="Diamond 536"/>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sp>
          <p:nvSpPr>
            <p:cNvPr id="423" name="Rectangle 422"/>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DNS</a:t>
              </a:r>
            </a:p>
          </p:txBody>
        </p:sp>
        <p:pic>
          <p:nvPicPr>
            <p:cNvPr id="424" name="Picture 423"/>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7861327" y="5279820"/>
              <a:ext cx="211665" cy="211665"/>
            </a:xfrm>
            <a:prstGeom prst="rect">
              <a:avLst/>
            </a:prstGeom>
            <a:solidFill>
              <a:srgbClr val="0072C6"/>
            </a:solidFill>
          </p:spPr>
        </p:pic>
        <p:sp>
          <p:nvSpPr>
            <p:cNvPr id="425" name="Rectangle 424"/>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VPN Gateway</a:t>
              </a:r>
            </a:p>
          </p:txBody>
        </p:sp>
        <p:pic>
          <p:nvPicPr>
            <p:cNvPr id="426" name="Picture 425"/>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10461236" y="5264905"/>
              <a:ext cx="241495" cy="241495"/>
            </a:xfrm>
            <a:prstGeom prst="rect">
              <a:avLst/>
            </a:prstGeom>
            <a:solidFill>
              <a:srgbClr val="0072C6"/>
            </a:solidFill>
          </p:spPr>
        </p:pic>
        <p:sp>
          <p:nvSpPr>
            <p:cNvPr id="427" name="Rectangle 426"/>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Load Balancer</a:t>
              </a:r>
            </a:p>
          </p:txBody>
        </p:sp>
        <p:pic>
          <p:nvPicPr>
            <p:cNvPr id="428" name="Picture 427"/>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6989271" y="5266231"/>
              <a:ext cx="238842" cy="238842"/>
            </a:xfrm>
            <a:prstGeom prst="rect">
              <a:avLst/>
            </a:prstGeom>
            <a:solidFill>
              <a:srgbClr val="0072C6"/>
            </a:solidFill>
          </p:spPr>
        </p:pic>
        <p:sp>
          <p:nvSpPr>
            <p:cNvPr id="429" name="TextBox 428"/>
            <p:cNvSpPr txBox="1"/>
            <p:nvPr/>
          </p:nvSpPr>
          <p:spPr>
            <a:xfrm>
              <a:off x="11037815" y="1820544"/>
              <a:ext cx="659156" cy="302667"/>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Domain Services </a:t>
              </a:r>
              <a:b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430" name="Picture 429"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669129" y="1729724"/>
              <a:ext cx="298103" cy="298102"/>
            </a:xfrm>
            <a:prstGeom prst="rect">
              <a:avLst/>
            </a:prstGeom>
          </p:spPr>
        </p:pic>
        <p:sp>
          <p:nvSpPr>
            <p:cNvPr id="431" name="Rectangle 430"/>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Analytics &amp; IoT</a:t>
              </a:r>
            </a:p>
          </p:txBody>
        </p:sp>
        <p:grpSp>
          <p:nvGrpSpPr>
            <p:cNvPr id="432" name="Group 431"/>
            <p:cNvGrpSpPr/>
            <p:nvPr/>
          </p:nvGrpSpPr>
          <p:grpSpPr>
            <a:xfrm>
              <a:off x="6987800" y="3129255"/>
              <a:ext cx="1011681" cy="347362"/>
              <a:chOff x="6105768" y="3646317"/>
              <a:chExt cx="1011681" cy="347362"/>
            </a:xfrm>
          </p:grpSpPr>
          <p:sp>
            <p:nvSpPr>
              <p:cNvPr id="529" name="TextBox 528"/>
              <p:cNvSpPr txBox="1"/>
              <p:nvPr/>
            </p:nvSpPr>
            <p:spPr>
              <a:xfrm>
                <a:off x="6458293" y="3692574"/>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530" name="Picture 529"/>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6105768" y="3646317"/>
                <a:ext cx="296813" cy="296813"/>
              </a:xfrm>
              <a:prstGeom prst="rect">
                <a:avLst/>
              </a:prstGeom>
            </p:spPr>
          </p:pic>
        </p:grpSp>
        <p:grpSp>
          <p:nvGrpSpPr>
            <p:cNvPr id="433" name="Group 432"/>
            <p:cNvGrpSpPr/>
            <p:nvPr/>
          </p:nvGrpSpPr>
          <p:grpSpPr>
            <a:xfrm>
              <a:off x="8114677" y="3152375"/>
              <a:ext cx="951185" cy="301105"/>
              <a:chOff x="7232645" y="3669437"/>
              <a:chExt cx="951185" cy="301105"/>
            </a:xfrm>
          </p:grpSpPr>
          <p:sp>
            <p:nvSpPr>
              <p:cNvPr id="527" name="TextBox 526"/>
              <p:cNvSpPr txBox="1"/>
              <p:nvPr/>
            </p:nvSpPr>
            <p:spPr>
              <a:xfrm>
                <a:off x="7524674" y="3669437"/>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528" name="Picture 52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7232645" y="3690593"/>
                <a:ext cx="248544" cy="248544"/>
              </a:xfrm>
              <a:prstGeom prst="rect">
                <a:avLst/>
              </a:prstGeom>
            </p:spPr>
          </p:pic>
        </p:grpSp>
        <p:grpSp>
          <p:nvGrpSpPr>
            <p:cNvPr id="434" name="Group 433"/>
            <p:cNvGrpSpPr/>
            <p:nvPr/>
          </p:nvGrpSpPr>
          <p:grpSpPr>
            <a:xfrm>
              <a:off x="9140913" y="3139845"/>
              <a:ext cx="1023498" cy="381983"/>
              <a:chOff x="9140310" y="3216198"/>
              <a:chExt cx="1023498" cy="381983"/>
            </a:xfrm>
          </p:grpSpPr>
          <p:sp>
            <p:nvSpPr>
              <p:cNvPr id="525" name="TextBox 524"/>
              <p:cNvSpPr txBox="1"/>
              <p:nvPr/>
            </p:nvSpPr>
            <p:spPr>
              <a:xfrm>
                <a:off x="9504652" y="3297076"/>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526" name="Picture 525"/>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140310" y="3216198"/>
                <a:ext cx="310547" cy="310546"/>
              </a:xfrm>
              <a:prstGeom prst="rect">
                <a:avLst/>
              </a:prstGeom>
            </p:spPr>
          </p:pic>
        </p:grpSp>
        <p:grpSp>
          <p:nvGrpSpPr>
            <p:cNvPr id="435" name="Group 434"/>
            <p:cNvGrpSpPr/>
            <p:nvPr/>
          </p:nvGrpSpPr>
          <p:grpSpPr>
            <a:xfrm>
              <a:off x="8573555" y="4060780"/>
              <a:ext cx="1002965" cy="334571"/>
              <a:chOff x="8315777" y="4194283"/>
              <a:chExt cx="1002965" cy="334571"/>
            </a:xfrm>
          </p:grpSpPr>
          <p:sp>
            <p:nvSpPr>
              <p:cNvPr id="523" name="TextBox 522"/>
              <p:cNvSpPr txBox="1"/>
              <p:nvPr/>
            </p:nvSpPr>
            <p:spPr>
              <a:xfrm>
                <a:off x="8659586" y="4227749"/>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524" name="Picture 523"/>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8315777" y="4194283"/>
                <a:ext cx="302121" cy="302121"/>
              </a:xfrm>
              <a:prstGeom prst="rect">
                <a:avLst/>
              </a:prstGeom>
            </p:spPr>
          </p:pic>
        </p:grpSp>
        <p:grpSp>
          <p:nvGrpSpPr>
            <p:cNvPr id="436" name="Group 435"/>
            <p:cNvGrpSpPr/>
            <p:nvPr/>
          </p:nvGrpSpPr>
          <p:grpSpPr>
            <a:xfrm>
              <a:off x="7727905" y="4089194"/>
              <a:ext cx="1005670" cy="327678"/>
              <a:chOff x="6588698" y="4663406"/>
              <a:chExt cx="1005670" cy="327678"/>
            </a:xfrm>
          </p:grpSpPr>
          <p:sp>
            <p:nvSpPr>
              <p:cNvPr id="521" name="TextBox 520"/>
              <p:cNvSpPr txBox="1"/>
              <p:nvPr/>
            </p:nvSpPr>
            <p:spPr>
              <a:xfrm>
                <a:off x="6935212" y="4689979"/>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522" name="Picture 521"/>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588698" y="4663406"/>
                <a:ext cx="296417" cy="296417"/>
              </a:xfrm>
              <a:prstGeom prst="rect">
                <a:avLst/>
              </a:prstGeom>
            </p:spPr>
          </p:pic>
        </p:grpSp>
        <p:sp>
          <p:nvSpPr>
            <p:cNvPr id="437" name="TextBox 436"/>
            <p:cNvSpPr txBox="1"/>
            <p:nvPr/>
          </p:nvSpPr>
          <p:spPr>
            <a:xfrm>
              <a:off x="8407314" y="3587036"/>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438" name="Group 437"/>
            <p:cNvGrpSpPr/>
            <p:nvPr/>
          </p:nvGrpSpPr>
          <p:grpSpPr>
            <a:xfrm>
              <a:off x="6867125" y="4074625"/>
              <a:ext cx="737589" cy="366384"/>
              <a:chOff x="6514097" y="4074778"/>
              <a:chExt cx="737589" cy="366384"/>
            </a:xfrm>
          </p:grpSpPr>
          <p:pic>
            <p:nvPicPr>
              <p:cNvPr id="519" name="Picture 518"/>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6514097" y="4074778"/>
                <a:ext cx="309231" cy="309231"/>
              </a:xfrm>
              <a:prstGeom prst="rect">
                <a:avLst/>
              </a:prstGeom>
            </p:spPr>
          </p:pic>
          <p:sp>
            <p:nvSpPr>
              <p:cNvPr id="520" name="TextBox 519"/>
              <p:cNvSpPr txBox="1"/>
              <p:nvPr/>
            </p:nvSpPr>
            <p:spPr>
              <a:xfrm>
                <a:off x="6884835" y="4126981"/>
                <a:ext cx="366851" cy="314181"/>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IoT</a:t>
                </a: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439" name="Group 438"/>
            <p:cNvGrpSpPr/>
            <p:nvPr/>
          </p:nvGrpSpPr>
          <p:grpSpPr>
            <a:xfrm>
              <a:off x="7084956" y="3545180"/>
              <a:ext cx="856129" cy="349612"/>
              <a:chOff x="7055778" y="3545333"/>
              <a:chExt cx="856129" cy="349612"/>
            </a:xfrm>
          </p:grpSpPr>
          <p:sp>
            <p:nvSpPr>
              <p:cNvPr id="517" name="TextBox 516"/>
              <p:cNvSpPr txBox="1"/>
              <p:nvPr/>
            </p:nvSpPr>
            <p:spPr>
              <a:xfrm>
                <a:off x="7453378" y="3593840"/>
                <a:ext cx="458529"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518" name="Picture 517"/>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055778" y="3545333"/>
                <a:ext cx="325042" cy="325042"/>
              </a:xfrm>
              <a:prstGeom prst="rect">
                <a:avLst/>
              </a:prstGeom>
            </p:spPr>
          </p:pic>
        </p:grpSp>
        <p:sp>
          <p:nvSpPr>
            <p:cNvPr id="440" name="Rectangle 439"/>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chemeClr val="bg1"/>
                  </a:solidFill>
                  <a:effectLst/>
                  <a:uLnTx/>
                  <a:uFillTx/>
                  <a:ea typeface="Segoe UI" pitchFamily="34" charset="0"/>
                  <a:cs typeface="Segoe UI" pitchFamily="34" charset="0"/>
                </a:rPr>
                <a:t>Security &amp; Management</a:t>
              </a:r>
            </a:p>
          </p:txBody>
        </p:sp>
        <p:sp>
          <p:nvSpPr>
            <p:cNvPr id="441" name="TextBox 440"/>
            <p:cNvSpPr txBox="1"/>
            <p:nvPr/>
          </p:nvSpPr>
          <p:spPr>
            <a:xfrm>
              <a:off x="913458" y="1533993"/>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Active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442" name="Picture 44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513668"/>
              <a:ext cx="298103" cy="298102"/>
            </a:xfrm>
            <a:prstGeom prst="rect">
              <a:avLst/>
            </a:prstGeom>
          </p:spPr>
        </p:pic>
        <p:sp>
          <p:nvSpPr>
            <p:cNvPr id="443" name="TextBox 442"/>
            <p:cNvSpPr txBox="1"/>
            <p:nvPr/>
          </p:nvSpPr>
          <p:spPr>
            <a:xfrm>
              <a:off x="875448" y="2353035"/>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444" name="Picture 443"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560032" y="2343119"/>
              <a:ext cx="288019" cy="288019"/>
            </a:xfrm>
            <a:prstGeom prst="rect">
              <a:avLst/>
            </a:prstGeom>
          </p:spPr>
        </p:pic>
        <p:sp>
          <p:nvSpPr>
            <p:cNvPr id="445" name="TextBox 444"/>
            <p:cNvSpPr txBox="1"/>
            <p:nvPr/>
          </p:nvSpPr>
          <p:spPr>
            <a:xfrm>
              <a:off x="909374" y="2768121"/>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446" name="Picture 445"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560032" y="2732088"/>
              <a:ext cx="289607" cy="289607"/>
            </a:xfrm>
            <a:prstGeom prst="rect">
              <a:avLst/>
            </a:prstGeom>
          </p:spPr>
        </p:pic>
        <p:sp>
          <p:nvSpPr>
            <p:cNvPr id="447" name="TextBox 446"/>
            <p:cNvSpPr txBox="1"/>
            <p:nvPr/>
          </p:nvSpPr>
          <p:spPr>
            <a:xfrm>
              <a:off x="892453" y="1227967"/>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448" name="Picture 447"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560032" y="1127965"/>
              <a:ext cx="286236" cy="286236"/>
            </a:xfrm>
            <a:prstGeom prst="rect">
              <a:avLst/>
            </a:prstGeom>
          </p:spPr>
        </p:pic>
        <p:sp>
          <p:nvSpPr>
            <p:cNvPr id="449" name="TextBox 448"/>
            <p:cNvSpPr txBox="1"/>
            <p:nvPr/>
          </p:nvSpPr>
          <p:spPr>
            <a:xfrm>
              <a:off x="907540" y="3568701"/>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450" name="Picture 449" descr="AzureKeyVault_icon_white.png"/>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60032" y="3509369"/>
              <a:ext cx="235263" cy="261402"/>
            </a:xfrm>
            <a:prstGeom prst="rect">
              <a:avLst/>
            </a:prstGeom>
          </p:spPr>
        </p:pic>
        <p:sp>
          <p:nvSpPr>
            <p:cNvPr id="451" name="TextBox 450"/>
            <p:cNvSpPr txBox="1"/>
            <p:nvPr/>
          </p:nvSpPr>
          <p:spPr>
            <a:xfrm>
              <a:off x="925526" y="3903288"/>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452" name="Picture 451"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560032" y="3887120"/>
              <a:ext cx="291303" cy="291303"/>
            </a:xfrm>
            <a:prstGeom prst="rect">
              <a:avLst/>
            </a:prstGeom>
          </p:spPr>
        </p:pic>
        <p:pic>
          <p:nvPicPr>
            <p:cNvPr id="453" name="Picture 452"/>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60032" y="4356264"/>
              <a:ext cx="252028" cy="252028"/>
            </a:xfrm>
            <a:prstGeom prst="rect">
              <a:avLst/>
            </a:prstGeom>
          </p:spPr>
        </p:pic>
        <p:sp>
          <p:nvSpPr>
            <p:cNvPr id="454" name="TextBox 453"/>
            <p:cNvSpPr txBox="1"/>
            <p:nvPr/>
          </p:nvSpPr>
          <p:spPr>
            <a:xfrm>
              <a:off x="909264" y="4364403"/>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455" name="TextBox 454"/>
            <p:cNvSpPr txBox="1"/>
            <p:nvPr/>
          </p:nvSpPr>
          <p:spPr>
            <a:xfrm>
              <a:off x="913458" y="1924410"/>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456" name="Picture 455"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904085"/>
              <a:ext cx="298103" cy="298102"/>
            </a:xfrm>
            <a:prstGeom prst="rect">
              <a:avLst/>
            </a:prstGeom>
          </p:spPr>
        </p:pic>
        <p:pic>
          <p:nvPicPr>
            <p:cNvPr id="457" name="Picture 456"/>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533202" y="3106964"/>
              <a:ext cx="333331" cy="333331"/>
            </a:xfrm>
            <a:prstGeom prst="rect">
              <a:avLst/>
            </a:prstGeom>
          </p:spPr>
        </p:pic>
        <p:sp>
          <p:nvSpPr>
            <p:cNvPr id="458" name="TextBox 457"/>
            <p:cNvSpPr txBox="1"/>
            <p:nvPr/>
          </p:nvSpPr>
          <p:spPr>
            <a:xfrm>
              <a:off x="899562" y="3138796"/>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459" name="TextBox 458"/>
            <p:cNvSpPr txBox="1"/>
            <p:nvPr/>
          </p:nvSpPr>
          <p:spPr>
            <a:xfrm>
              <a:off x="6052533" y="3814796"/>
              <a:ext cx="541197" cy="250025"/>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460" name="Picture 459"/>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5642147" y="3678074"/>
              <a:ext cx="418091" cy="418091"/>
            </a:xfrm>
            <a:prstGeom prst="rect">
              <a:avLst/>
            </a:prstGeom>
          </p:spPr>
        </p:pic>
        <p:sp>
          <p:nvSpPr>
            <p:cNvPr id="461" name="TextBox 460"/>
            <p:cNvSpPr txBox="1"/>
            <p:nvPr/>
          </p:nvSpPr>
          <p:spPr>
            <a:xfrm>
              <a:off x="6021827" y="4211841"/>
              <a:ext cx="541197" cy="250025"/>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462" name="Picture 2" descr="https://wmpdatastorage.blob.core.windows.net/logos/6c752373-c0f2-464a-94e0-6c88e0554313">
              <a:hlinkClick r:id="rId49"/>
            </p:cNvPr>
            <p:cNvPicPr>
              <a:picLocks noChangeAspect="1" noChangeArrowheads="1"/>
            </p:cNvPicPr>
            <p:nvPr/>
          </p:nvPicPr>
          <p:blipFill>
            <a:blip r:embed="rId50" cstate="print">
              <a:biLevel thresh="25000"/>
              <a:extLst>
                <a:ext uri="{28A0092B-C50C-407E-A947-70E740481C1C}">
                  <a14:useLocalDpi xmlns:a14="http://schemas.microsoft.com/office/drawing/2010/main" val="0"/>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463" name="Picture 4" descr="https://azure.microsoft.com/svghandler/power-bi-embedded?width=600&amp;height=315">
              <a:hlinkClick r:id="rId51"/>
            </p:cNvPr>
            <p:cNvPicPr>
              <a:picLocks noChangeAspect="1" noChangeArrowheads="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464" name="TextBox 463"/>
            <p:cNvSpPr txBox="1"/>
            <p:nvPr/>
          </p:nvSpPr>
          <p:spPr>
            <a:xfrm>
              <a:off x="9726992" y="4082922"/>
              <a:ext cx="659156" cy="258458"/>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Power BI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465"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pic>
          <p:nvPicPr>
            <p:cNvPr id="466" name="Picture 465"/>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6916030" y="1413701"/>
              <a:ext cx="267771" cy="267771"/>
            </a:xfrm>
            <a:prstGeom prst="rect">
              <a:avLst/>
            </a:prstGeom>
          </p:spPr>
        </p:pic>
        <p:sp>
          <p:nvSpPr>
            <p:cNvPr id="467" name="TextBox 466"/>
            <p:cNvSpPr txBox="1"/>
            <p:nvPr/>
          </p:nvSpPr>
          <p:spPr>
            <a:xfrm>
              <a:off x="7253945" y="1421267"/>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Server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468" name="Picture 467"/>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5646464" y="3283036"/>
              <a:ext cx="308210" cy="308210"/>
            </a:xfrm>
            <a:prstGeom prst="rect">
              <a:avLst/>
            </a:prstGeom>
          </p:spPr>
        </p:pic>
        <p:sp>
          <p:nvSpPr>
            <p:cNvPr id="469" name="TextBox 468"/>
            <p:cNvSpPr txBox="1"/>
            <p:nvPr/>
          </p:nvSpPr>
          <p:spPr>
            <a:xfrm>
              <a:off x="6024991" y="3297829"/>
              <a:ext cx="659156" cy="26163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470" name="TextBox 469"/>
            <p:cNvSpPr txBox="1"/>
            <p:nvPr/>
          </p:nvSpPr>
          <p:spPr>
            <a:xfrm>
              <a:off x="5775896" y="2425833"/>
              <a:ext cx="659156" cy="26163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471" name="Rectangle 470"/>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Intelligence</a:t>
              </a:r>
            </a:p>
          </p:txBody>
        </p:sp>
        <p:pic>
          <p:nvPicPr>
            <p:cNvPr id="472" name="Picture 471"/>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6868462" y="2235618"/>
              <a:ext cx="345173" cy="345173"/>
            </a:xfrm>
            <a:prstGeom prst="rect">
              <a:avLst/>
            </a:prstGeom>
          </p:spPr>
        </p:pic>
        <p:sp>
          <p:nvSpPr>
            <p:cNvPr id="473" name="TextBox 472"/>
            <p:cNvSpPr txBox="1"/>
            <p:nvPr/>
          </p:nvSpPr>
          <p:spPr>
            <a:xfrm>
              <a:off x="7296810" y="2366948"/>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474" name="Picture 473"/>
            <p:cNvPicPr>
              <a:picLocks noChangeAspect="1"/>
            </p:cNvPicPr>
            <p:nvPr/>
          </p:nvPicPr>
          <p:blipFill>
            <a:blip r:embed="rId56" cstate="print">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flipH="1">
              <a:off x="8197083" y="2248269"/>
              <a:ext cx="380870" cy="380870"/>
            </a:xfrm>
            <a:prstGeom prst="rect">
              <a:avLst/>
            </a:prstGeom>
          </p:spPr>
        </p:pic>
        <p:sp>
          <p:nvSpPr>
            <p:cNvPr id="475" name="TextBox 474"/>
            <p:cNvSpPr txBox="1"/>
            <p:nvPr/>
          </p:nvSpPr>
          <p:spPr>
            <a:xfrm>
              <a:off x="8565876" y="2366948"/>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476" name="Picture 475"/>
            <p:cNvPicPr>
              <a:picLocks noChangeAspect="1"/>
            </p:cNvPicPr>
            <p:nvPr/>
          </p:nvPicPr>
          <p:blipFill>
            <a:blip r:embed="rId57" cstate="print">
              <a:biLevel thresh="50000"/>
              <a:extLst>
                <a:ext uri="{28A0092B-C50C-407E-A947-70E740481C1C}">
                  <a14:useLocalDpi xmlns:a14="http://schemas.microsoft.com/office/drawing/2010/main" val="0"/>
                </a:ext>
              </a:extLst>
            </a:blip>
            <a:stretch>
              <a:fillRect/>
            </a:stretch>
          </p:blipFill>
          <p:spPr>
            <a:xfrm>
              <a:off x="9367578" y="2339737"/>
              <a:ext cx="217641" cy="217641"/>
            </a:xfrm>
            <a:prstGeom prst="rect">
              <a:avLst/>
            </a:prstGeom>
          </p:spPr>
        </p:pic>
        <p:sp>
          <p:nvSpPr>
            <p:cNvPr id="477" name="TextBox 476"/>
            <p:cNvSpPr txBox="1"/>
            <p:nvPr/>
          </p:nvSpPr>
          <p:spPr>
            <a:xfrm>
              <a:off x="9662001" y="2364193"/>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478" name="Picture 477"/>
            <p:cNvPicPr>
              <a:picLocks noChangeAspect="1"/>
            </p:cNvPicPr>
            <p:nvPr/>
          </p:nvPicPr>
          <p:blipFill>
            <a:blip r:embed="rId58" cstate="print">
              <a:biLevel thresh="25000"/>
              <a:extLst>
                <a:ext uri="{28A0092B-C50C-407E-A947-70E740481C1C}">
                  <a14:useLocalDpi xmlns:a14="http://schemas.microsoft.com/office/drawing/2010/main" val="0"/>
                </a:ext>
              </a:extLst>
            </a:blip>
            <a:stretch>
              <a:fillRect/>
            </a:stretch>
          </p:blipFill>
          <p:spPr>
            <a:xfrm>
              <a:off x="556596" y="807846"/>
              <a:ext cx="301539" cy="301539"/>
            </a:xfrm>
            <a:prstGeom prst="rect">
              <a:avLst/>
            </a:prstGeom>
          </p:spPr>
        </p:pic>
        <p:sp>
          <p:nvSpPr>
            <p:cNvPr id="479" name="TextBox 478"/>
            <p:cNvSpPr txBox="1"/>
            <p:nvPr/>
          </p:nvSpPr>
          <p:spPr>
            <a:xfrm>
              <a:off x="894332" y="902036"/>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480" name="Picture 479"/>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2135148" y="3345921"/>
              <a:ext cx="365829" cy="365829"/>
            </a:xfrm>
            <a:prstGeom prst="rect">
              <a:avLst/>
            </a:prstGeom>
          </p:spPr>
        </p:pic>
        <p:sp>
          <p:nvSpPr>
            <p:cNvPr id="481" name="TextBox 480"/>
            <p:cNvSpPr txBox="1"/>
            <p:nvPr/>
          </p:nvSpPr>
          <p:spPr>
            <a:xfrm>
              <a:off x="2594954" y="3429746"/>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482" name="Picture 481"/>
            <p:cNvPicPr>
              <a:picLocks noChangeAspect="1"/>
            </p:cNvPicPr>
            <p:nvPr/>
          </p:nvPicPr>
          <p:blipFill>
            <a:blip r:embed="rId60">
              <a:clrChange>
                <a:clrFrom>
                  <a:srgbClr val="FFFFFF"/>
                </a:clrFrom>
                <a:clrTo>
                  <a:srgbClr val="FFFFFF">
                    <a:alpha val="0"/>
                  </a:srgbClr>
                </a:clrTo>
              </a:clrChange>
              <a:biLevel thresh="25000"/>
            </a:blip>
            <a:stretch>
              <a:fillRect/>
            </a:stretch>
          </p:blipFill>
          <p:spPr>
            <a:xfrm>
              <a:off x="5177357" y="2363785"/>
              <a:ext cx="598080" cy="361340"/>
            </a:xfrm>
            <a:prstGeom prst="rect">
              <a:avLst/>
            </a:prstGeom>
          </p:spPr>
        </p:pic>
        <p:sp>
          <p:nvSpPr>
            <p:cNvPr id="483" name="Rectangle 48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Queues</a:t>
              </a:r>
            </a:p>
          </p:txBody>
        </p:sp>
        <p:pic>
          <p:nvPicPr>
            <p:cNvPr id="484" name="Picture 48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712294" y="5272537"/>
              <a:ext cx="247169" cy="247170"/>
            </a:xfrm>
            <a:prstGeom prst="rect">
              <a:avLst/>
            </a:prstGeom>
          </p:spPr>
        </p:pic>
        <p:pic>
          <p:nvPicPr>
            <p:cNvPr id="485" name="Picture 484"/>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3247745" y="3373934"/>
              <a:ext cx="341082" cy="341082"/>
            </a:xfrm>
            <a:prstGeom prst="rect">
              <a:avLst/>
            </a:prstGeom>
          </p:spPr>
        </p:pic>
        <p:sp>
          <p:nvSpPr>
            <p:cNvPr id="486" name="TextBox 485"/>
            <p:cNvSpPr txBox="1"/>
            <p:nvPr/>
          </p:nvSpPr>
          <p:spPr>
            <a:xfrm>
              <a:off x="3660077" y="3390851"/>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487" name="TextBox 486"/>
            <p:cNvSpPr txBox="1"/>
            <p:nvPr/>
          </p:nvSpPr>
          <p:spPr>
            <a:xfrm>
              <a:off x="9491114" y="3657793"/>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488" name="Rectangle 487"/>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Dev/Test Lab</a:t>
              </a:r>
            </a:p>
          </p:txBody>
        </p:sp>
        <p:pic>
          <p:nvPicPr>
            <p:cNvPr id="489" name="Picture 488"/>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2823503" y="4271376"/>
              <a:ext cx="209430" cy="209430"/>
            </a:xfrm>
            <a:prstGeom prst="rect">
              <a:avLst/>
            </a:prstGeom>
          </p:spPr>
        </p:pic>
        <p:sp>
          <p:nvSpPr>
            <p:cNvPr id="490" name="Rectangle 489"/>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Integration</a:t>
              </a:r>
            </a:p>
          </p:txBody>
        </p:sp>
        <p:grpSp>
          <p:nvGrpSpPr>
            <p:cNvPr id="491" name="Group 490"/>
            <p:cNvGrpSpPr/>
            <p:nvPr/>
          </p:nvGrpSpPr>
          <p:grpSpPr>
            <a:xfrm>
              <a:off x="3197734" y="1883910"/>
              <a:ext cx="1005586" cy="311924"/>
              <a:chOff x="4508812" y="2773724"/>
              <a:chExt cx="1005586" cy="311924"/>
            </a:xfrm>
          </p:grpSpPr>
          <p:sp>
            <p:nvSpPr>
              <p:cNvPr id="515" name="TextBox 514"/>
              <p:cNvSpPr txBox="1"/>
              <p:nvPr/>
            </p:nvSpPr>
            <p:spPr>
              <a:xfrm>
                <a:off x="4855242" y="2784543"/>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516" name="Picture 515" descr="BizTalk Services.png"/>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492" name="Group 491"/>
            <p:cNvGrpSpPr/>
            <p:nvPr/>
          </p:nvGrpSpPr>
          <p:grpSpPr>
            <a:xfrm>
              <a:off x="3206082" y="2416319"/>
              <a:ext cx="998427" cy="323766"/>
              <a:chOff x="4517160" y="3306133"/>
              <a:chExt cx="998427" cy="323766"/>
            </a:xfrm>
          </p:grpSpPr>
          <p:sp>
            <p:nvSpPr>
              <p:cNvPr id="513" name="TextBox 512"/>
              <p:cNvSpPr txBox="1"/>
              <p:nvPr/>
            </p:nvSpPr>
            <p:spPr>
              <a:xfrm>
                <a:off x="4856431" y="3328794"/>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514" name="Picture 513" descr="Service Bus.png"/>
              <p:cNvPicPr>
                <a:picLocks noChangeAspect="1"/>
              </p:cNvPicPr>
              <p:nvPr/>
            </p:nvPicPr>
            <p:blipFill>
              <a:blip r:embed="rId6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pic>
          <p:nvPicPr>
            <p:cNvPr id="493" name="Picture 492"/>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172194" y="2360661"/>
              <a:ext cx="242794" cy="242794"/>
            </a:xfrm>
            <a:prstGeom prst="rect">
              <a:avLst/>
            </a:prstGeom>
          </p:spPr>
        </p:pic>
        <p:sp>
          <p:nvSpPr>
            <p:cNvPr id="494" name="TextBox 493"/>
            <p:cNvSpPr txBox="1"/>
            <p:nvPr/>
          </p:nvSpPr>
          <p:spPr>
            <a:xfrm>
              <a:off x="2489221" y="2303545"/>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495" name="Picture 494"/>
            <p:cNvPicPr>
              <a:picLocks noChangeAspect="1"/>
            </p:cNvPicPr>
            <p:nvPr/>
          </p:nvPicPr>
          <p:blipFill>
            <a:blip r:embed="rId66" cstate="print">
              <a:biLevel thresh="25000"/>
              <a:extLst>
                <a:ext uri="{28A0092B-C50C-407E-A947-70E740481C1C}">
                  <a14:useLocalDpi xmlns:a14="http://schemas.microsoft.com/office/drawing/2010/main" val="0"/>
                </a:ext>
              </a:extLst>
            </a:blip>
            <a:stretch>
              <a:fillRect/>
            </a:stretch>
          </p:blipFill>
          <p:spPr>
            <a:xfrm>
              <a:off x="2047234" y="1902377"/>
              <a:ext cx="315892" cy="315892"/>
            </a:xfrm>
            <a:prstGeom prst="rect">
              <a:avLst/>
            </a:prstGeom>
          </p:spPr>
        </p:pic>
        <p:sp>
          <p:nvSpPr>
            <p:cNvPr id="496" name="TextBox 495"/>
            <p:cNvSpPr txBox="1"/>
            <p:nvPr/>
          </p:nvSpPr>
          <p:spPr>
            <a:xfrm>
              <a:off x="2418416" y="1896980"/>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497" name="Rectangle 496"/>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Media &amp; CDN</a:t>
              </a:r>
            </a:p>
          </p:txBody>
        </p:sp>
        <p:grpSp>
          <p:nvGrpSpPr>
            <p:cNvPr id="498" name="Group 497"/>
            <p:cNvGrpSpPr/>
            <p:nvPr/>
          </p:nvGrpSpPr>
          <p:grpSpPr>
            <a:xfrm>
              <a:off x="3540741" y="925340"/>
              <a:ext cx="985876" cy="310428"/>
              <a:chOff x="4094213" y="3729530"/>
              <a:chExt cx="985876" cy="310428"/>
            </a:xfrm>
          </p:grpSpPr>
          <p:sp>
            <p:nvSpPr>
              <p:cNvPr id="511" name="TextBox 510"/>
              <p:cNvSpPr txBox="1"/>
              <p:nvPr/>
            </p:nvSpPr>
            <p:spPr>
              <a:xfrm>
                <a:off x="4420933" y="3729530"/>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dirty="0">
                    <a:ln>
                      <a:noFill/>
                    </a:ln>
                    <a:solidFill>
                      <a:schemeClr val="bg1"/>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a:t>
                </a:r>
                <a:br>
                  <a:rPr kumimoji="0" lang="en-US" sz="755" b="0" i="0" u="none" strike="noStrike" kern="0" cap="none" spc="0" normalizeH="0" baseline="0" noProof="0" dirty="0">
                    <a:ln>
                      <a:noFill/>
                    </a:ln>
                    <a:solidFill>
                      <a:schemeClr val="bg1"/>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5" b="0" i="0" u="none" strike="noStrike" kern="0" cap="none" spc="0" normalizeH="0" baseline="0" noProof="0" dirty="0">
                    <a:ln>
                      <a:noFill/>
                    </a:ln>
                    <a:solidFill>
                      <a:schemeClr val="bg1"/>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Delivery</a:t>
                </a:r>
              </a:p>
              <a:p>
                <a:pPr marL="0" marR="0" lvl="0" indent="0" defTabSz="91395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dirty="0">
                    <a:ln>
                      <a:noFill/>
                    </a:ln>
                    <a:solidFill>
                      <a:schemeClr val="bg1"/>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512" name="Picture 511" descr="Content Delivery Network (CDN).png"/>
              <p:cNvPicPr>
                <a:picLocks noChangeAspect="1"/>
              </p:cNvPicPr>
              <p:nvPr/>
            </p:nvPicPr>
            <p:blipFill>
              <a:blip r:embed="rId67" cstate="print">
                <a:biLevel thresh="25000"/>
                <a:extLst>
                  <a:ext uri="{28A0092B-C50C-407E-A947-70E740481C1C}">
                    <a14:useLocalDpi xmlns:a14="http://schemas.microsoft.com/office/drawing/2010/main" val="0"/>
                  </a:ext>
                </a:extLst>
              </a:blip>
              <a:stretch>
                <a:fillRect/>
              </a:stretch>
            </p:blipFill>
            <p:spPr>
              <a:xfrm>
                <a:off x="4094213" y="3743791"/>
                <a:ext cx="296167" cy="296167"/>
              </a:xfrm>
              <a:prstGeom prst="rect">
                <a:avLst/>
              </a:prstGeom>
            </p:spPr>
          </p:pic>
        </p:grpSp>
        <p:grpSp>
          <p:nvGrpSpPr>
            <p:cNvPr id="499" name="Group 498"/>
            <p:cNvGrpSpPr/>
            <p:nvPr/>
          </p:nvGrpSpPr>
          <p:grpSpPr>
            <a:xfrm>
              <a:off x="2042318" y="943855"/>
              <a:ext cx="997180" cy="301105"/>
              <a:chOff x="2770452" y="3748045"/>
              <a:chExt cx="997180" cy="301105"/>
            </a:xfrm>
          </p:grpSpPr>
          <p:sp>
            <p:nvSpPr>
              <p:cNvPr id="509" name="TextBox 508"/>
              <p:cNvSpPr txBox="1"/>
              <p:nvPr/>
            </p:nvSpPr>
            <p:spPr>
              <a:xfrm>
                <a:off x="3108476" y="3748045"/>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510" name="Picture 509"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70452" y="3757874"/>
                <a:ext cx="282134" cy="282134"/>
              </a:xfrm>
              <a:prstGeom prst="rect">
                <a:avLst/>
              </a:prstGeom>
            </p:spPr>
          </p:pic>
        </p:grpSp>
        <p:sp>
          <p:nvSpPr>
            <p:cNvPr id="500" name="TextBox 499"/>
            <p:cNvSpPr txBox="1"/>
            <p:nvPr/>
          </p:nvSpPr>
          <p:spPr>
            <a:xfrm>
              <a:off x="3084763" y="950978"/>
              <a:ext cx="473543"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501" name="Picture 500"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46739" y="960807"/>
              <a:ext cx="282134" cy="282134"/>
            </a:xfrm>
            <a:prstGeom prst="rect">
              <a:avLst/>
            </a:prstGeom>
          </p:spPr>
        </p:pic>
        <p:sp>
          <p:nvSpPr>
            <p:cNvPr id="502"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nvGrpSpPr>
            <p:cNvPr id="503" name="Group 502"/>
            <p:cNvGrpSpPr/>
            <p:nvPr/>
          </p:nvGrpSpPr>
          <p:grpSpPr>
            <a:xfrm>
              <a:off x="8035122" y="3568701"/>
              <a:ext cx="297136" cy="295678"/>
              <a:chOff x="8580718" y="793097"/>
              <a:chExt cx="2587625" cy="2574925"/>
            </a:xfrm>
          </p:grpSpPr>
          <p:sp>
            <p:nvSpPr>
              <p:cNvPr id="507"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08"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504" name="Group 503"/>
            <p:cNvGrpSpPr/>
            <p:nvPr/>
          </p:nvGrpSpPr>
          <p:grpSpPr>
            <a:xfrm>
              <a:off x="9154089" y="3612024"/>
              <a:ext cx="266641" cy="209033"/>
              <a:chOff x="8588655" y="3482322"/>
              <a:chExt cx="2571750" cy="2016125"/>
            </a:xfrm>
          </p:grpSpPr>
          <p:sp>
            <p:nvSpPr>
              <p:cNvPr id="505"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06"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3613956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1558" y="290513"/>
            <a:ext cx="10747375" cy="898525"/>
          </a:xfrm>
        </p:spPr>
        <p:txBody>
          <a:bodyPr/>
          <a:lstStyle/>
          <a:p>
            <a:r>
              <a:rPr lang="en-US" sz="5400" dirty="0"/>
              <a:t>Azure Functions</a:t>
            </a:r>
          </a:p>
        </p:txBody>
      </p:sp>
      <p:pic>
        <p:nvPicPr>
          <p:cNvPr id="4" name="Picture 6"/>
          <p:cNvPicPr>
            <a:picLocks noChangeAspect="1"/>
          </p:cNvPicPr>
          <p:nvPr/>
        </p:nvPicPr>
        <p:blipFill>
          <a:blip r:embed="rId2"/>
          <a:stretch>
            <a:fillRect/>
          </a:stretch>
        </p:blipFill>
        <p:spPr>
          <a:xfrm>
            <a:off x="258347" y="438841"/>
            <a:ext cx="891304" cy="786549"/>
          </a:xfrm>
          <a:prstGeom prst="rect">
            <a:avLst/>
          </a:prstGeom>
        </p:spPr>
      </p:pic>
      <p:sp>
        <p:nvSpPr>
          <p:cNvPr id="52" name="TextBox 51"/>
          <p:cNvSpPr txBox="1"/>
          <p:nvPr/>
        </p:nvSpPr>
        <p:spPr>
          <a:xfrm>
            <a:off x="269241" y="1586595"/>
            <a:ext cx="3854627" cy="4804837"/>
          </a:xfrm>
          <a:prstGeom prst="rect">
            <a:avLst/>
          </a:prstGeom>
          <a:solidFill>
            <a:schemeClr val="accent1">
              <a:lumMod val="75000"/>
            </a:schemeClr>
          </a:solidFill>
        </p:spPr>
        <p:txBody>
          <a:bodyPr wrap="square" lIns="179285" tIns="143428" rIns="179285" bIns="143428" rtlCol="0">
            <a:noAutofit/>
          </a:bodyPr>
          <a:lstStyle/>
          <a:p>
            <a:pPr algn="ctr" defTabSz="895810">
              <a:lnSpc>
                <a:spcPct val="90000"/>
              </a:lnSpc>
              <a:tabLst>
                <a:tab pos="878164" algn="l"/>
              </a:tabLst>
              <a:defRPr/>
            </a:pPr>
            <a:r>
              <a:rPr lang="en-US" sz="2400" kern="0" dirty="0" err="1">
                <a:gradFill>
                  <a:gsLst>
                    <a:gs pos="0">
                      <a:srgbClr val="FFFFFF"/>
                    </a:gs>
                    <a:gs pos="100000">
                      <a:srgbClr val="FFFFFF"/>
                    </a:gs>
                  </a:gsLst>
                  <a:lin ang="5400000" scaled="1"/>
                </a:gradFill>
                <a:latin typeface="Segoe UI Semilight" charset="0"/>
                <a:ea typeface="Segoe UI Semilight" charset="0"/>
                <a:cs typeface="Segoe UI Semilight" charset="0"/>
              </a:rPr>
              <a:t>Serverless</a:t>
            </a:r>
            <a:endParaRPr lang="en-US" sz="2400" kern="0" dirty="0">
              <a:gradFill>
                <a:gsLst>
                  <a:gs pos="0">
                    <a:srgbClr val="FFFFFF"/>
                  </a:gs>
                  <a:gs pos="100000">
                    <a:srgbClr val="FFFFFF"/>
                  </a:gs>
                </a:gsLst>
                <a:lin ang="5400000" scaled="1"/>
              </a:gradFill>
              <a:latin typeface="Segoe UI Semilight" charset="0"/>
              <a:ea typeface="Segoe UI Semilight" charset="0"/>
              <a:cs typeface="Segoe UI Semilight" charset="0"/>
            </a:endParaRPr>
          </a:p>
        </p:txBody>
      </p:sp>
      <p:sp>
        <p:nvSpPr>
          <p:cNvPr id="53" name="TextBox 52"/>
          <p:cNvSpPr txBox="1"/>
          <p:nvPr/>
        </p:nvSpPr>
        <p:spPr>
          <a:xfrm>
            <a:off x="4168687" y="1586596"/>
            <a:ext cx="3854627" cy="4804837"/>
          </a:xfrm>
          <a:prstGeom prst="rect">
            <a:avLst/>
          </a:prstGeom>
          <a:solidFill>
            <a:schemeClr val="accent1"/>
          </a:solidFill>
        </p:spPr>
        <p:txBody>
          <a:bodyPr wrap="square" lIns="179285" tIns="143428" rIns="179285" bIns="143428" rtlCol="0">
            <a:noAutofit/>
          </a:bodyPr>
          <a:lstStyle/>
          <a:p>
            <a:pPr algn="ctr" defTabSz="895810">
              <a:lnSpc>
                <a:spcPct val="90000"/>
              </a:lnSpc>
              <a:tabLst>
                <a:tab pos="878164" algn="l"/>
              </a:tabLst>
              <a:defRPr/>
            </a:pPr>
            <a:r>
              <a:rPr lang="en-US" sz="2400" kern="0" dirty="0">
                <a:gradFill>
                  <a:gsLst>
                    <a:gs pos="0">
                      <a:srgbClr val="FFFFFF"/>
                    </a:gs>
                    <a:gs pos="100000">
                      <a:srgbClr val="FFFFFF"/>
                    </a:gs>
                  </a:gsLst>
                  <a:lin ang="5400000" scaled="1"/>
                </a:gradFill>
                <a:latin typeface="Segoe UI Semilight" charset="0"/>
                <a:ea typeface="Segoe UI Semilight" charset="0"/>
                <a:cs typeface="Segoe UI Semilight" charset="0"/>
              </a:rPr>
              <a:t>Accelerate development</a:t>
            </a:r>
          </a:p>
        </p:txBody>
      </p:sp>
      <p:sp>
        <p:nvSpPr>
          <p:cNvPr id="54" name="TextBox 53"/>
          <p:cNvSpPr txBox="1"/>
          <p:nvPr/>
        </p:nvSpPr>
        <p:spPr>
          <a:xfrm>
            <a:off x="8068135" y="1586597"/>
            <a:ext cx="3854627" cy="4804837"/>
          </a:xfrm>
          <a:prstGeom prst="rect">
            <a:avLst/>
          </a:prstGeom>
          <a:solidFill>
            <a:schemeClr val="accent1">
              <a:lumMod val="75000"/>
            </a:schemeClr>
          </a:solidFill>
        </p:spPr>
        <p:txBody>
          <a:bodyPr wrap="square" lIns="179285" tIns="143428" rIns="179285" bIns="143428" rtlCol="0">
            <a:noAutofit/>
          </a:bodyPr>
          <a:lstStyle/>
          <a:p>
            <a:pPr algn="ctr" defTabSz="895810">
              <a:lnSpc>
                <a:spcPct val="90000"/>
              </a:lnSpc>
              <a:tabLst>
                <a:tab pos="878164" algn="l"/>
              </a:tabLst>
              <a:defRPr/>
            </a:pPr>
            <a:r>
              <a:rPr lang="en-US" sz="2400" kern="0" dirty="0">
                <a:gradFill>
                  <a:gsLst>
                    <a:gs pos="0">
                      <a:srgbClr val="FFFFFF"/>
                    </a:gs>
                    <a:gs pos="100000">
                      <a:srgbClr val="FFFFFF"/>
                    </a:gs>
                  </a:gsLst>
                  <a:lin ang="5400000" scaled="1"/>
                </a:gradFill>
                <a:latin typeface="Segoe UI Semilight" charset="0"/>
                <a:ea typeface="Segoe UI Semilight" charset="0"/>
                <a:cs typeface="Segoe UI Semilight" charset="0"/>
              </a:rPr>
              <a:t>Bind into services</a:t>
            </a:r>
          </a:p>
        </p:txBody>
      </p:sp>
      <p:sp useBgFill="1">
        <p:nvSpPr>
          <p:cNvPr id="58" name="Rectangle 57"/>
          <p:cNvSpPr/>
          <p:nvPr/>
        </p:nvSpPr>
        <p:spPr bwMode="auto">
          <a:xfrm>
            <a:off x="1" y="6387514"/>
            <a:ext cx="12192000" cy="4700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grpSp>
        <p:nvGrpSpPr>
          <p:cNvPr id="23" name="Group 22"/>
          <p:cNvGrpSpPr/>
          <p:nvPr/>
        </p:nvGrpSpPr>
        <p:grpSpPr>
          <a:xfrm>
            <a:off x="8228346" y="5001713"/>
            <a:ext cx="3374883" cy="948379"/>
            <a:chOff x="8393341" y="2300121"/>
            <a:chExt cx="3442556"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pic>
          <p:nvPicPr>
            <p:cNvPr id="65" name="Picture 64"/>
            <p:cNvPicPr>
              <a:picLocks noChangeAspect="1"/>
            </p:cNvPicPr>
            <p:nvPr/>
          </p:nvPicPr>
          <p:blipFill>
            <a:blip r:embed="rId3">
              <a:biLevel thresh="25000"/>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4"/>
            <a:stretch>
              <a:fillRect/>
            </a:stretch>
          </p:blipFill>
          <p:spPr>
            <a:xfrm>
              <a:off x="11188821" y="2300121"/>
              <a:ext cx="640080" cy="640080"/>
            </a:xfrm>
            <a:prstGeom prst="rect">
              <a:avLst/>
            </a:prstGeom>
          </p:spPr>
        </p:pic>
        <p:sp>
          <p:nvSpPr>
            <p:cNvPr id="67" name="TextBox 66"/>
            <p:cNvSpPr txBox="1"/>
            <p:nvPr/>
          </p:nvSpPr>
          <p:spPr>
            <a:xfrm>
              <a:off x="9965128" y="2981285"/>
              <a:ext cx="474810" cy="28623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1372" dirty="0"/>
                <a:t>Box</a:t>
              </a:r>
            </a:p>
          </p:txBody>
        </p:sp>
        <p:sp>
          <p:nvSpPr>
            <p:cNvPr id="77" name="TextBox 76"/>
            <p:cNvSpPr txBox="1"/>
            <p:nvPr/>
          </p:nvSpPr>
          <p:spPr>
            <a:xfrm>
              <a:off x="8393341" y="2981285"/>
              <a:ext cx="928460" cy="28623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1372" dirty="0"/>
                <a:t>OneDrive</a:t>
              </a:r>
            </a:p>
          </p:txBody>
        </p:sp>
        <p:sp>
          <p:nvSpPr>
            <p:cNvPr id="81" name="TextBox 80"/>
            <p:cNvSpPr txBox="1"/>
            <p:nvPr/>
          </p:nvSpPr>
          <p:spPr>
            <a:xfrm>
              <a:off x="11191169" y="2981285"/>
              <a:ext cx="644728" cy="28623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1372" dirty="0" err="1"/>
                <a:t>Twilio</a:t>
              </a:r>
              <a:endParaRPr lang="en-US" sz="1372" dirty="0"/>
            </a:p>
          </p:txBody>
        </p:sp>
      </p:grpSp>
      <p:sp>
        <p:nvSpPr>
          <p:cNvPr id="66" name="Freeform 12"/>
          <p:cNvSpPr>
            <a:spLocks noChangeAspect="1" noEditPoints="1"/>
          </p:cNvSpPr>
          <p:nvPr/>
        </p:nvSpPr>
        <p:spPr bwMode="auto">
          <a:xfrm>
            <a:off x="8456622" y="3716181"/>
            <a:ext cx="537855" cy="480243"/>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pic>
        <p:nvPicPr>
          <p:cNvPr id="8" name="Picture 7"/>
          <p:cNvPicPr>
            <a:picLocks noChangeAspect="1"/>
          </p:cNvPicPr>
          <p:nvPr/>
        </p:nvPicPr>
        <p:blipFill>
          <a:blip r:embed="rId5"/>
          <a:stretch>
            <a:fillRect/>
          </a:stretch>
        </p:blipFill>
        <p:spPr>
          <a:xfrm>
            <a:off x="9672546" y="3675580"/>
            <a:ext cx="627497" cy="561445"/>
          </a:xfrm>
          <a:prstGeom prst="rect">
            <a:avLst/>
          </a:prstGeom>
        </p:spPr>
      </p:pic>
      <p:sp>
        <p:nvSpPr>
          <p:cNvPr id="82" name="TextBox 81"/>
          <p:cNvSpPr txBox="1"/>
          <p:nvPr/>
        </p:nvSpPr>
        <p:spPr>
          <a:xfrm>
            <a:off x="8277757" y="4311410"/>
            <a:ext cx="861492" cy="280606"/>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1372" dirty="0"/>
              <a:t>Dropbox</a:t>
            </a:r>
          </a:p>
        </p:txBody>
      </p:sp>
      <p:sp>
        <p:nvSpPr>
          <p:cNvPr id="83" name="TextBox 82"/>
          <p:cNvSpPr txBox="1"/>
          <p:nvPr/>
        </p:nvSpPr>
        <p:spPr>
          <a:xfrm>
            <a:off x="9550854" y="4311410"/>
            <a:ext cx="881922" cy="280606"/>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1372" dirty="0" err="1"/>
              <a:t>Sendgrid</a:t>
            </a:r>
            <a:endParaRPr lang="en-US" sz="1372" dirty="0"/>
          </a:p>
        </p:txBody>
      </p:sp>
      <p:sp>
        <p:nvSpPr>
          <p:cNvPr id="84" name="TextBox 83"/>
          <p:cNvSpPr txBox="1"/>
          <p:nvPr/>
        </p:nvSpPr>
        <p:spPr>
          <a:xfrm>
            <a:off x="10873740" y="2924645"/>
            <a:ext cx="782160" cy="470621"/>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1372" dirty="0"/>
              <a:t>Azure</a:t>
            </a:r>
            <a:br>
              <a:rPr lang="en-US" sz="1372" dirty="0"/>
            </a:br>
            <a:r>
              <a:rPr lang="en-US" sz="1372" dirty="0"/>
              <a:t>Storage</a:t>
            </a:r>
          </a:p>
        </p:txBody>
      </p:sp>
      <p:sp>
        <p:nvSpPr>
          <p:cNvPr id="91" name="Rectangle 90"/>
          <p:cNvSpPr>
            <a:spLocks noChangeArrowheads="1"/>
          </p:cNvSpPr>
          <p:nvPr/>
        </p:nvSpPr>
        <p:spPr bwMode="auto">
          <a:xfrm>
            <a:off x="8185907" y="2924645"/>
            <a:ext cx="1051466" cy="470621"/>
          </a:xfrm>
          <a:prstGeom prst="rect">
            <a:avLst/>
          </a:prstGeom>
          <a:noFill/>
          <a:extLst/>
        </p:spPr>
        <p:txBody>
          <a:bodyPr wrap="none" lIns="89642" tIns="44821" rIns="89642" bIns="44821" rtlCol="0" anchor="b">
            <a:spAutoFit/>
          </a:bodyPr>
          <a:lstStyle/>
          <a:p>
            <a:pPr algn="ctr" defTabSz="895665">
              <a:lnSpc>
                <a:spcPct val="90000"/>
              </a:lnSpc>
              <a:defRPr/>
            </a:pPr>
            <a:r>
              <a:rPr lang="en-US" sz="1372" kern="0" dirty="0">
                <a:gradFill>
                  <a:gsLst>
                    <a:gs pos="0">
                      <a:srgbClr val="FFFFFF"/>
                    </a:gs>
                    <a:gs pos="100000">
                      <a:srgbClr val="FFFFFF"/>
                    </a:gs>
                  </a:gsLst>
                  <a:lin ang="5400000" scaled="1"/>
                </a:gradFill>
              </a:rPr>
              <a:t>Azure </a:t>
            </a:r>
            <a:br>
              <a:rPr lang="en-US" sz="1372" kern="0" dirty="0">
                <a:gradFill>
                  <a:gsLst>
                    <a:gs pos="0">
                      <a:srgbClr val="FFFFFF"/>
                    </a:gs>
                    <a:gs pos="100000">
                      <a:srgbClr val="FFFFFF"/>
                    </a:gs>
                  </a:gsLst>
                  <a:lin ang="5400000" scaled="1"/>
                </a:gradFill>
              </a:rPr>
            </a:br>
            <a:r>
              <a:rPr lang="en-US" sz="1372" kern="0" dirty="0">
                <a:gradFill>
                  <a:gsLst>
                    <a:gs pos="0">
                      <a:srgbClr val="FFFFFF"/>
                    </a:gs>
                    <a:gs pos="100000">
                      <a:srgbClr val="FFFFFF"/>
                    </a:gs>
                  </a:gsLst>
                  <a:lin ang="5400000" scaled="1"/>
                </a:gradFill>
              </a:rPr>
              <a:t>Service Bus</a:t>
            </a:r>
          </a:p>
        </p:txBody>
      </p:sp>
      <p:sp>
        <p:nvSpPr>
          <p:cNvPr id="92" name="Rectangle 91"/>
          <p:cNvSpPr>
            <a:spLocks noChangeArrowheads="1"/>
          </p:cNvSpPr>
          <p:nvPr/>
        </p:nvSpPr>
        <p:spPr bwMode="auto">
          <a:xfrm>
            <a:off x="9506336" y="2924645"/>
            <a:ext cx="982536" cy="470621"/>
          </a:xfrm>
          <a:prstGeom prst="rect">
            <a:avLst/>
          </a:prstGeom>
          <a:noFill/>
          <a:extLst/>
        </p:spPr>
        <p:txBody>
          <a:bodyPr wrap="none" lIns="89642" tIns="44821" rIns="89642" bIns="44821" rtlCol="0" anchor="b">
            <a:spAutoFit/>
          </a:bodyPr>
          <a:lstStyle/>
          <a:p>
            <a:pPr algn="ctr" defTabSz="895665">
              <a:lnSpc>
                <a:spcPct val="90000"/>
              </a:lnSpc>
              <a:defRPr/>
            </a:pPr>
            <a:r>
              <a:rPr lang="en-US" sz="1372" kern="0" dirty="0">
                <a:gradFill>
                  <a:gsLst>
                    <a:gs pos="0">
                      <a:srgbClr val="FFFFFF"/>
                    </a:gs>
                    <a:gs pos="100000">
                      <a:srgbClr val="FFFFFF"/>
                    </a:gs>
                  </a:gsLst>
                  <a:lin ang="5400000" scaled="1"/>
                </a:gradFill>
              </a:rPr>
              <a:t>Azure</a:t>
            </a:r>
            <a:br>
              <a:rPr lang="en-US" sz="1372" kern="0" dirty="0">
                <a:gradFill>
                  <a:gsLst>
                    <a:gs pos="0">
                      <a:srgbClr val="FFFFFF"/>
                    </a:gs>
                    <a:gs pos="100000">
                      <a:srgbClr val="FFFFFF"/>
                    </a:gs>
                  </a:gsLst>
                  <a:lin ang="5400000" scaled="1"/>
                </a:gradFill>
              </a:rPr>
            </a:br>
            <a:r>
              <a:rPr lang="en-US" sz="1372" kern="0" dirty="0">
                <a:gradFill>
                  <a:gsLst>
                    <a:gs pos="0">
                      <a:srgbClr val="FFFFFF"/>
                    </a:gs>
                    <a:gs pos="100000">
                      <a:srgbClr val="FFFFFF"/>
                    </a:gs>
                  </a:gsLst>
                  <a:lin ang="5400000" scaled="1"/>
                </a:gradFill>
              </a:rPr>
              <a:t>Event Hub</a:t>
            </a:r>
          </a:p>
        </p:txBody>
      </p:sp>
      <p:pic>
        <p:nvPicPr>
          <p:cNvPr id="9" name="Picture 8"/>
          <p:cNvPicPr>
            <a:picLocks noChangeAspect="1"/>
          </p:cNvPicPr>
          <p:nvPr/>
        </p:nvPicPr>
        <p:blipFill>
          <a:blip r:embed="rId6"/>
          <a:stretch>
            <a:fillRect/>
          </a:stretch>
        </p:blipFill>
        <p:spPr>
          <a:xfrm>
            <a:off x="11039944" y="3581410"/>
            <a:ext cx="483527" cy="590977"/>
          </a:xfrm>
          <a:prstGeom prst="rect">
            <a:avLst/>
          </a:prstGeom>
        </p:spPr>
      </p:pic>
      <p:sp>
        <p:nvSpPr>
          <p:cNvPr id="95" name="Rectangle 94"/>
          <p:cNvSpPr>
            <a:spLocks noChangeArrowheads="1"/>
          </p:cNvSpPr>
          <p:nvPr/>
        </p:nvSpPr>
        <p:spPr bwMode="auto">
          <a:xfrm>
            <a:off x="10700226" y="4301097"/>
            <a:ext cx="1164789" cy="280605"/>
          </a:xfrm>
          <a:prstGeom prst="rect">
            <a:avLst/>
          </a:prstGeom>
          <a:noFill/>
          <a:extLst/>
        </p:spPr>
        <p:txBody>
          <a:bodyPr wrap="none" lIns="89642" tIns="44821" rIns="89642" bIns="44821" rtlCol="0" anchor="b">
            <a:spAutoFit/>
          </a:bodyPr>
          <a:lstStyle/>
          <a:p>
            <a:pPr algn="ctr" defTabSz="895665">
              <a:lnSpc>
                <a:spcPct val="90000"/>
              </a:lnSpc>
              <a:defRPr/>
            </a:pPr>
            <a:r>
              <a:rPr lang="en-US" sz="1372" kern="0" dirty="0" err="1">
                <a:gradFill>
                  <a:gsLst>
                    <a:gs pos="0">
                      <a:srgbClr val="FFFFFF"/>
                    </a:gs>
                    <a:gs pos="100000">
                      <a:srgbClr val="FFFFFF"/>
                    </a:gs>
                  </a:gsLst>
                  <a:lin ang="5400000" scaled="1"/>
                </a:gradFill>
              </a:rPr>
              <a:t>AzureDocDb</a:t>
            </a:r>
            <a:endParaRPr lang="en-US" sz="1372" kern="0" dirty="0">
              <a:gradFill>
                <a:gsLst>
                  <a:gs pos="0">
                    <a:srgbClr val="FFFFFF"/>
                  </a:gs>
                  <a:gs pos="100000">
                    <a:srgbClr val="FFFFFF"/>
                  </a:gs>
                </a:gsLst>
                <a:lin ang="5400000" scaled="1"/>
              </a:gradFill>
            </a:endParaRPr>
          </a:p>
        </p:txBody>
      </p:sp>
      <p:grpSp>
        <p:nvGrpSpPr>
          <p:cNvPr id="21" name="Group 20"/>
          <p:cNvGrpSpPr/>
          <p:nvPr/>
        </p:nvGrpSpPr>
        <p:grpSpPr>
          <a:xfrm>
            <a:off x="4491194" y="2496730"/>
            <a:ext cx="1295614" cy="3546843"/>
            <a:chOff x="4581251" y="2546297"/>
            <a:chExt cx="1321594" cy="3617965"/>
          </a:xfrm>
        </p:grpSpPr>
        <p:sp>
          <p:nvSpPr>
            <p:cNvPr id="106" name="TextBox 105"/>
            <p:cNvSpPr txBox="1"/>
            <p:nvPr/>
          </p:nvSpPr>
          <p:spPr>
            <a:xfrm>
              <a:off x="4645974" y="5517931"/>
              <a:ext cx="1177245" cy="646331"/>
            </a:xfrm>
            <a:prstGeom prst="rect">
              <a:avLst/>
            </a:prstGeom>
            <a:noFill/>
          </p:spPr>
          <p:txBody>
            <a:bodyPr wrap="none" lIns="89642" tIns="44821" rIns="89642" bIns="44821" rtlCol="0">
              <a:spAutoFit/>
            </a:bodyPr>
            <a:lstStyle/>
            <a:p>
              <a:pPr algn="ctr" defTabSz="896386">
                <a:lnSpc>
                  <a:spcPct val="90000"/>
                </a:lnSpc>
                <a:defRPr/>
              </a:pPr>
              <a:r>
                <a:rPr lang="en-US" sz="1961"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Develop </a:t>
              </a:r>
              <a:br>
                <a:rPr lang="en-US" sz="1961"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961"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your way</a:t>
              </a:r>
            </a:p>
          </p:txBody>
        </p:sp>
        <p:pic>
          <p:nvPicPr>
            <p:cNvPr id="108" name="Picture 10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8"/>
            <a:stretch>
              <a:fillRect/>
            </a:stretch>
          </p:blipFill>
          <p:spPr>
            <a:xfrm>
              <a:off x="5025327" y="3381010"/>
              <a:ext cx="654016" cy="457200"/>
            </a:xfrm>
            <a:prstGeom prst="rect">
              <a:avLst/>
            </a:prstGeom>
          </p:spPr>
        </p:pic>
        <p:pic>
          <p:nvPicPr>
            <p:cNvPr id="110" name="Picture 109"/>
            <p:cNvPicPr>
              <a:picLocks noChangeAspect="1"/>
            </p:cNvPicPr>
            <p:nvPr/>
          </p:nvPicPr>
          <p:blipFill>
            <a:blip r:embed="rId9"/>
            <a:stretch>
              <a:fillRect/>
            </a:stretch>
          </p:blipFill>
          <p:spPr>
            <a:xfrm>
              <a:off x="4904862" y="4358030"/>
              <a:ext cx="674371" cy="640080"/>
            </a:xfrm>
            <a:prstGeom prst="rect">
              <a:avLst/>
            </a:prstGeom>
          </p:spPr>
        </p:pic>
      </p:grpSp>
      <p:grpSp>
        <p:nvGrpSpPr>
          <p:cNvPr id="22" name="Group 21"/>
          <p:cNvGrpSpPr/>
          <p:nvPr/>
        </p:nvGrpSpPr>
        <p:grpSpPr>
          <a:xfrm>
            <a:off x="6263642" y="3659478"/>
            <a:ext cx="1604933" cy="2384095"/>
            <a:chOff x="6389240" y="3732361"/>
            <a:chExt cx="1637115" cy="2431901"/>
          </a:xfrm>
        </p:grpSpPr>
        <p:sp>
          <p:nvSpPr>
            <p:cNvPr id="107" name="TextBox 106"/>
            <p:cNvSpPr txBox="1"/>
            <p:nvPr/>
          </p:nvSpPr>
          <p:spPr>
            <a:xfrm>
              <a:off x="6389240" y="5517931"/>
              <a:ext cx="1637115" cy="646331"/>
            </a:xfrm>
            <a:prstGeom prst="rect">
              <a:avLst/>
            </a:prstGeom>
            <a:noFill/>
          </p:spPr>
          <p:txBody>
            <a:bodyPr wrap="none" lIns="89642" tIns="44821" rIns="89642" bIns="44821"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386">
                <a:defRPr/>
              </a:pPr>
              <a:r>
                <a:rPr lang="en-US" sz="1961" kern="0" dirty="0"/>
                <a:t>Local</a:t>
              </a:r>
              <a:br>
                <a:rPr lang="en-US" sz="1961" kern="0" dirty="0"/>
              </a:br>
              <a:r>
                <a:rPr lang="en-US" sz="1961" kern="0" dirty="0"/>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89642" tIns="89642" rIns="89642" bIns="44821" numCol="1" anchor="t" anchorCtr="0" compatLnSpc="1">
              <a:prstTxWarp prst="textNoShape">
                <a:avLst/>
              </a:prstTxWarp>
            </a:bodyPr>
            <a:lstStyle/>
            <a:p>
              <a:pPr algn="ctr" defTabSz="896386">
                <a:defRPr/>
              </a:pPr>
              <a:r>
                <a:rPr lang="en-US" sz="2353" b="1" kern="0" dirty="0">
                  <a:gradFill>
                    <a:gsLst>
                      <a:gs pos="0">
                        <a:srgbClr val="FFFFFF"/>
                      </a:gs>
                      <a:gs pos="100000">
                        <a:srgbClr val="FFFFFF"/>
                      </a:gs>
                    </a:gsLst>
                    <a:lin ang="5400000" scaled="0"/>
                  </a:gradFill>
                </a:rPr>
                <a:t>&lt;/&gt;</a:t>
              </a:r>
            </a:p>
          </p:txBody>
        </p:sp>
      </p:grpSp>
      <p:grpSp>
        <p:nvGrpSpPr>
          <p:cNvPr id="26" name="Group 25"/>
          <p:cNvGrpSpPr/>
          <p:nvPr/>
        </p:nvGrpSpPr>
        <p:grpSpPr>
          <a:xfrm>
            <a:off x="464670" y="2400794"/>
            <a:ext cx="1557254" cy="3642778"/>
            <a:chOff x="473987" y="2448438"/>
            <a:chExt cx="1588480" cy="3715823"/>
          </a:xfrm>
        </p:grpSpPr>
        <p:sp>
          <p:nvSpPr>
            <p:cNvPr id="112" name="TextBox 111"/>
            <p:cNvSpPr txBox="1"/>
            <p:nvPr/>
          </p:nvSpPr>
          <p:spPr>
            <a:xfrm>
              <a:off x="473987" y="5517930"/>
              <a:ext cx="1571520" cy="646331"/>
            </a:xfrm>
            <a:prstGeom prst="rect">
              <a:avLst/>
            </a:prstGeom>
            <a:noFill/>
          </p:spPr>
          <p:txBody>
            <a:bodyPr wrap="none" lIns="89642" tIns="44821" rIns="89642" bIns="44821"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386">
                <a:defRPr/>
              </a:pPr>
              <a:r>
                <a:rPr lang="en-US" sz="1961" kern="0" dirty="0"/>
                <a:t>Event-driven</a:t>
              </a:r>
              <a:br>
                <a:rPr lang="en-US" sz="1961" kern="0" dirty="0"/>
              </a:br>
              <a:r>
                <a:rPr lang="en-US" sz="1961" kern="0" dirty="0"/>
                <a:t>scale</a:t>
              </a:r>
            </a:p>
          </p:txBody>
        </p:sp>
        <p:pic>
          <p:nvPicPr>
            <p:cNvPr id="114" name="Picture 113"/>
            <p:cNvPicPr>
              <a:picLocks noChangeAspect="1"/>
            </p:cNvPicPr>
            <p:nvPr/>
          </p:nvPicPr>
          <p:blipFill rotWithShape="1">
            <a:blip r:embed="rId10">
              <a:duotone>
                <a:schemeClr val="accent1">
                  <a:shade val="45000"/>
                  <a:satMod val="135000"/>
                </a:schemeClr>
                <a:prstClr val="white"/>
              </a:duotone>
              <a:lum contrast="25000"/>
            </a:blip>
            <a:srcRect l="24332" r="23006"/>
            <a:stretch/>
          </p:blipFill>
          <p:spPr>
            <a:xfrm>
              <a:off x="486206" y="2448438"/>
              <a:ext cx="1576261" cy="2993124"/>
            </a:xfrm>
            <a:prstGeom prst="rect">
              <a:avLst/>
            </a:prstGeom>
          </p:spPr>
        </p:pic>
      </p:grpSp>
      <p:grpSp>
        <p:nvGrpSpPr>
          <p:cNvPr id="20" name="Group 19"/>
          <p:cNvGrpSpPr/>
          <p:nvPr/>
        </p:nvGrpSpPr>
        <p:grpSpPr>
          <a:xfrm>
            <a:off x="2545967" y="3312501"/>
            <a:ext cx="1216848" cy="2731061"/>
            <a:chOff x="2597019" y="3378426"/>
            <a:chExt cx="1241248" cy="2785825"/>
          </a:xfrm>
        </p:grpSpPr>
        <p:sp>
          <p:nvSpPr>
            <p:cNvPr id="113" name="TextBox 112"/>
            <p:cNvSpPr txBox="1"/>
            <p:nvPr/>
          </p:nvSpPr>
          <p:spPr>
            <a:xfrm>
              <a:off x="2620190" y="5517931"/>
              <a:ext cx="1218077" cy="646320"/>
            </a:xfrm>
            <a:prstGeom prst="rect">
              <a:avLst/>
            </a:prstGeom>
            <a:noFill/>
          </p:spPr>
          <p:txBody>
            <a:bodyPr wrap="none" lIns="89642" tIns="44821" rIns="89642" bIns="44821"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386">
                <a:defRPr/>
              </a:pPr>
              <a:r>
                <a:rPr lang="en-US" sz="1961" kern="0" dirty="0"/>
                <a:t>Reduced </a:t>
              </a:r>
              <a:br>
                <a:rPr lang="en-US" sz="1961" kern="0" dirty="0"/>
              </a:br>
              <a:r>
                <a:rPr lang="en-US" sz="1961" kern="0" dirty="0"/>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9" name="&quot;Not Allowed&quot; Symbol 18"/>
            <p:cNvSpPr/>
            <p:nvPr/>
          </p:nvSpPr>
          <p:spPr bwMode="auto">
            <a:xfrm>
              <a:off x="2597019" y="3378426"/>
              <a:ext cx="1233549" cy="1233549"/>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grpSp>
      <p:pic>
        <p:nvPicPr>
          <p:cNvPr id="11" name="Picture 10"/>
          <p:cNvPicPr>
            <a:picLocks noChangeAspect="1"/>
          </p:cNvPicPr>
          <p:nvPr/>
        </p:nvPicPr>
        <p:blipFill>
          <a:blip r:embed="rId11"/>
          <a:stretch>
            <a:fillRect/>
          </a:stretch>
        </p:blipFill>
        <p:spPr>
          <a:xfrm>
            <a:off x="10923508" y="2277141"/>
            <a:ext cx="607102" cy="520151"/>
          </a:xfrm>
          <a:prstGeom prst="rect">
            <a:avLst/>
          </a:prstGeom>
        </p:spPr>
      </p:pic>
      <p:grpSp>
        <p:nvGrpSpPr>
          <p:cNvPr id="36" name="Group 35"/>
          <p:cNvGrpSpPr/>
          <p:nvPr/>
        </p:nvGrpSpPr>
        <p:grpSpPr>
          <a:xfrm>
            <a:off x="9721840" y="2282140"/>
            <a:ext cx="489484" cy="510151"/>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37" name="Group 36"/>
          <p:cNvGrpSpPr/>
          <p:nvPr/>
        </p:nvGrpSpPr>
        <p:grpSpPr>
          <a:xfrm>
            <a:off x="8446935" y="2284038"/>
            <a:ext cx="486579" cy="508253"/>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17812318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Functions architecture</a:t>
            </a:r>
          </a:p>
        </p:txBody>
      </p:sp>
      <p:sp>
        <p:nvSpPr>
          <p:cNvPr id="4" name="Text Placeholder 3"/>
          <p:cNvSpPr>
            <a:spLocks noGrp="1"/>
          </p:cNvSpPr>
          <p:nvPr>
            <p:ph type="body" sz="quarter" idx="10"/>
          </p:nvPr>
        </p:nvSpPr>
        <p:spPr>
          <a:xfrm>
            <a:off x="269239" y="1189177"/>
            <a:ext cx="11653523" cy="2356799"/>
          </a:xfrm>
        </p:spPr>
        <p:txBody>
          <a:bodyPr/>
          <a:lstStyle/>
          <a:p>
            <a:r>
              <a:rPr lang="en-US" dirty="0"/>
              <a:t>Azure Functions is built around the WebJobs SDK runtime. The WebJobs SDK makes it easy to react to events and work with data in a consistent abstracted fashion.</a:t>
            </a:r>
          </a:p>
        </p:txBody>
      </p:sp>
      <p:grpSp>
        <p:nvGrpSpPr>
          <p:cNvPr id="16" name="Group 15"/>
          <p:cNvGrpSpPr/>
          <p:nvPr/>
        </p:nvGrpSpPr>
        <p:grpSpPr>
          <a:xfrm>
            <a:off x="704850" y="3545976"/>
            <a:ext cx="10782300" cy="2771775"/>
            <a:chOff x="753113" y="3545976"/>
            <a:chExt cx="10782300" cy="2771775"/>
          </a:xfrm>
        </p:grpSpPr>
        <p:sp>
          <p:nvSpPr>
            <p:cNvPr id="6" name="Rectangle 5"/>
            <p:cNvSpPr/>
            <p:nvPr/>
          </p:nvSpPr>
          <p:spPr bwMode="auto">
            <a:xfrm>
              <a:off x="753113" y="3545976"/>
              <a:ext cx="1993900" cy="27305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 Service Dynamic Runtime</a:t>
              </a:r>
            </a:p>
          </p:txBody>
        </p:sp>
        <p:sp>
          <p:nvSpPr>
            <p:cNvPr id="7" name="Rectangle 6"/>
            <p:cNvSpPr/>
            <p:nvPr/>
          </p:nvSpPr>
          <p:spPr bwMode="auto">
            <a:xfrm>
              <a:off x="2950213" y="3545976"/>
              <a:ext cx="1993900" cy="12673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WebJobs Core SDK</a:t>
              </a:r>
            </a:p>
          </p:txBody>
        </p:sp>
        <p:sp>
          <p:nvSpPr>
            <p:cNvPr id="8" name="Rectangle 7"/>
            <p:cNvSpPr/>
            <p:nvPr/>
          </p:nvSpPr>
          <p:spPr bwMode="auto">
            <a:xfrm>
              <a:off x="2950213" y="4927600"/>
              <a:ext cx="1993900" cy="1348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WebJobs Extensions</a:t>
              </a:r>
            </a:p>
          </p:txBody>
        </p:sp>
        <p:sp>
          <p:nvSpPr>
            <p:cNvPr id="9" name="Rectangle 8"/>
            <p:cNvSpPr/>
            <p:nvPr/>
          </p:nvSpPr>
          <p:spPr bwMode="auto">
            <a:xfrm>
              <a:off x="5147313" y="3562350"/>
              <a:ext cx="1993900" cy="2730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WebJobs Script Runtime</a:t>
              </a:r>
            </a:p>
          </p:txBody>
        </p:sp>
        <p:sp>
          <p:nvSpPr>
            <p:cNvPr id="10" name="Rectangle 9"/>
            <p:cNvSpPr/>
            <p:nvPr/>
          </p:nvSpPr>
          <p:spPr bwMode="auto">
            <a:xfrm>
              <a:off x="7344413" y="3562350"/>
              <a:ext cx="1993900" cy="844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Triggers</a:t>
              </a:r>
            </a:p>
          </p:txBody>
        </p:sp>
        <p:sp>
          <p:nvSpPr>
            <p:cNvPr id="11" name="Rectangle 10"/>
            <p:cNvSpPr/>
            <p:nvPr/>
          </p:nvSpPr>
          <p:spPr bwMode="auto">
            <a:xfrm>
              <a:off x="7344413" y="4527051"/>
              <a:ext cx="1993900" cy="844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Inputs/ Outputs</a:t>
              </a:r>
            </a:p>
          </p:txBody>
        </p:sp>
        <p:sp>
          <p:nvSpPr>
            <p:cNvPr id="12" name="Rectangle 11"/>
            <p:cNvSpPr/>
            <p:nvPr/>
          </p:nvSpPr>
          <p:spPr bwMode="auto">
            <a:xfrm>
              <a:off x="7344413" y="5473201"/>
              <a:ext cx="1993900" cy="844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Language Abstraction</a:t>
              </a:r>
            </a:p>
          </p:txBody>
        </p:sp>
        <p:sp>
          <p:nvSpPr>
            <p:cNvPr id="13" name="Rectangle 12"/>
            <p:cNvSpPr/>
            <p:nvPr/>
          </p:nvSpPr>
          <p:spPr bwMode="auto">
            <a:xfrm>
              <a:off x="9541513" y="3545976"/>
              <a:ext cx="1993900" cy="126732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Code</a:t>
              </a:r>
            </a:p>
          </p:txBody>
        </p:sp>
        <p:sp>
          <p:nvSpPr>
            <p:cNvPr id="15" name="Rectangle 14"/>
            <p:cNvSpPr/>
            <p:nvPr/>
          </p:nvSpPr>
          <p:spPr bwMode="auto">
            <a:xfrm>
              <a:off x="9541513" y="4927600"/>
              <a:ext cx="1993900" cy="139015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Config</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734320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idx="4294967295"/>
          </p:nvPr>
        </p:nvSpPr>
        <p:spPr>
          <a:xfrm>
            <a:off x="257530" y="319105"/>
            <a:ext cx="11655425" cy="900113"/>
          </a:xfrm>
        </p:spPr>
        <p:txBody>
          <a:bodyPr/>
          <a:lstStyle/>
          <a:p>
            <a:r>
              <a:rPr lang="en-US" dirty="0"/>
              <a:t>Microservice tools and approaches</a:t>
            </a:r>
          </a:p>
        </p:txBody>
      </p:sp>
      <p:grpSp>
        <p:nvGrpSpPr>
          <p:cNvPr id="2" name="Group 1"/>
          <p:cNvGrpSpPr/>
          <p:nvPr/>
        </p:nvGrpSpPr>
        <p:grpSpPr>
          <a:xfrm>
            <a:off x="449879" y="1396995"/>
            <a:ext cx="11256121" cy="5032853"/>
            <a:chOff x="288862" y="1321220"/>
            <a:chExt cx="11633900" cy="5201766"/>
          </a:xfrm>
        </p:grpSpPr>
        <p:sp>
          <p:nvSpPr>
            <p:cNvPr id="97" name="TextBox 96"/>
            <p:cNvSpPr txBox="1"/>
            <p:nvPr/>
          </p:nvSpPr>
          <p:spPr>
            <a:xfrm>
              <a:off x="288862" y="1321220"/>
              <a:ext cx="3802269" cy="5201766"/>
            </a:xfrm>
            <a:prstGeom prst="rect">
              <a:avLst/>
            </a:prstGeom>
            <a:solidFill>
              <a:schemeClr val="accent5"/>
            </a:solidFill>
          </p:spPr>
          <p:txBody>
            <a:bodyPr wrap="square" lIns="179285" tIns="143428" rIns="179285" bIns="143428" rtlCol="0">
              <a:noAutofit/>
            </a:bodyPr>
            <a:lstStyle/>
            <a:p>
              <a:pPr defTabSz="913927" fontAlgn="base">
                <a:lnSpc>
                  <a:spcPct val="90000"/>
                </a:lnSpc>
                <a:spcBef>
                  <a:spcPct val="0"/>
                </a:spcBef>
                <a:spcAft>
                  <a:spcPct val="0"/>
                </a:spcAft>
                <a:defRPr/>
              </a:pPr>
              <a:r>
                <a:rPr lang="en-US" sz="2745" kern="0" dirty="0" err="1">
                  <a:gradFill>
                    <a:gsLst>
                      <a:gs pos="59062">
                        <a:srgbClr val="FFFFFF"/>
                      </a:gs>
                      <a:gs pos="53000">
                        <a:srgbClr val="FFFFFF"/>
                      </a:gs>
                    </a:gsLst>
                    <a:lin ang="5400000" scaled="0"/>
                  </a:gradFill>
                  <a:latin typeface="Segoe UI Light"/>
                  <a:cs typeface="Segoe UI" panose="020B0502040204020203" pitchFamily="34" charset="0"/>
                </a:rPr>
                <a:t>Microservices</a:t>
              </a:r>
              <a:r>
                <a:rPr lang="en-US" sz="2745" kern="0" dirty="0">
                  <a:gradFill>
                    <a:gsLst>
                      <a:gs pos="59062">
                        <a:srgbClr val="FFFFFF"/>
                      </a:gs>
                      <a:gs pos="53000">
                        <a:srgbClr val="FFFFFF"/>
                      </a:gs>
                    </a:gsLst>
                    <a:lin ang="5400000" scaled="0"/>
                  </a:gradFill>
                  <a:latin typeface="Segoe UI Light"/>
                  <a:cs typeface="Segoe UI" panose="020B0502040204020203" pitchFamily="34" charset="0"/>
                </a:rPr>
                <a:t> </a:t>
              </a:r>
              <a:br>
                <a:rPr lang="en-US" sz="2745" kern="0" dirty="0">
                  <a:gradFill>
                    <a:gsLst>
                      <a:gs pos="59062">
                        <a:srgbClr val="FFFFFF"/>
                      </a:gs>
                      <a:gs pos="53000">
                        <a:srgbClr val="FFFFFF"/>
                      </a:gs>
                    </a:gsLst>
                    <a:lin ang="5400000" scaled="0"/>
                  </a:gradFill>
                  <a:latin typeface="Segoe UI Light"/>
                  <a:cs typeface="Segoe UI" panose="020B0502040204020203" pitchFamily="34" charset="0"/>
                </a:rPr>
              </a:br>
              <a:r>
                <a:rPr lang="en-US" sz="2745" kern="0" dirty="0">
                  <a:gradFill>
                    <a:gsLst>
                      <a:gs pos="59062">
                        <a:srgbClr val="FFFFFF"/>
                      </a:gs>
                      <a:gs pos="53000">
                        <a:srgbClr val="FFFFFF"/>
                      </a:gs>
                    </a:gsLst>
                    <a:lin ang="5400000" scaled="0"/>
                  </a:gradFill>
                  <a:latin typeface="Segoe UI Light"/>
                  <a:cs typeface="Segoe UI" panose="020B0502040204020203" pitchFamily="34" charset="0"/>
                </a:rPr>
                <a:t>in the wild</a:t>
              </a:r>
            </a:p>
          </p:txBody>
        </p:sp>
        <p:sp>
          <p:nvSpPr>
            <p:cNvPr id="98" name="TextBox 97"/>
            <p:cNvSpPr txBox="1"/>
            <p:nvPr/>
          </p:nvSpPr>
          <p:spPr>
            <a:xfrm>
              <a:off x="4209293" y="1321220"/>
              <a:ext cx="3796114" cy="5201766"/>
            </a:xfrm>
            <a:prstGeom prst="rect">
              <a:avLst/>
            </a:prstGeom>
            <a:solidFill>
              <a:schemeClr val="accent5"/>
            </a:solidFill>
          </p:spPr>
          <p:txBody>
            <a:bodyPr wrap="square" lIns="179285" tIns="143428" rIns="179285" bIns="143428" rtlCol="0">
              <a:noAutofit/>
            </a:bodyPr>
            <a:lstStyle/>
            <a:p>
              <a:pPr defTabSz="913927" fontAlgn="base">
                <a:lnSpc>
                  <a:spcPct val="90000"/>
                </a:lnSpc>
                <a:spcBef>
                  <a:spcPct val="0"/>
                </a:spcBef>
                <a:spcAft>
                  <a:spcPct val="0"/>
                </a:spcAft>
                <a:defRPr/>
              </a:pPr>
              <a:r>
                <a:rPr lang="en-US" sz="2745" kern="0" dirty="0">
                  <a:gradFill>
                    <a:gsLst>
                      <a:gs pos="59062">
                        <a:srgbClr val="FFFFFF"/>
                      </a:gs>
                      <a:gs pos="53000">
                        <a:srgbClr val="FFFFFF"/>
                      </a:gs>
                    </a:gsLst>
                    <a:lin ang="5400000" scaled="0"/>
                  </a:gradFill>
                  <a:latin typeface="Segoe UI Light"/>
                  <a:cs typeface="Segoe UI" panose="020B0502040204020203" pitchFamily="34" charset="0"/>
                </a:rPr>
                <a:t>Azure Functions</a:t>
              </a:r>
              <a:br>
                <a:rPr lang="en-US" sz="2745" kern="0" dirty="0">
                  <a:gradFill>
                    <a:gsLst>
                      <a:gs pos="59062">
                        <a:srgbClr val="FFFFFF"/>
                      </a:gs>
                      <a:gs pos="53000">
                        <a:srgbClr val="FFFFFF"/>
                      </a:gs>
                    </a:gsLst>
                    <a:lin ang="5400000" scaled="0"/>
                  </a:gradFill>
                  <a:latin typeface="Segoe UI Light"/>
                  <a:cs typeface="Segoe UI" panose="020B0502040204020203" pitchFamily="34" charset="0"/>
                </a:rPr>
              </a:br>
              <a:endParaRPr lang="en-US" sz="2745" kern="0" dirty="0">
                <a:gradFill>
                  <a:gsLst>
                    <a:gs pos="59062">
                      <a:srgbClr val="FFFFFF"/>
                    </a:gs>
                    <a:gs pos="53000">
                      <a:srgbClr val="FFFFFF"/>
                    </a:gs>
                  </a:gsLst>
                  <a:lin ang="5400000" scaled="0"/>
                </a:gradFill>
                <a:latin typeface="Segoe UI Light"/>
                <a:cs typeface="Segoe UI" panose="020B0502040204020203" pitchFamily="34" charset="0"/>
              </a:endParaRPr>
            </a:p>
          </p:txBody>
        </p:sp>
        <p:sp>
          <p:nvSpPr>
            <p:cNvPr id="99" name="TextBox 98"/>
            <p:cNvSpPr txBox="1"/>
            <p:nvPr/>
          </p:nvSpPr>
          <p:spPr>
            <a:xfrm>
              <a:off x="8126648" y="1321220"/>
              <a:ext cx="3796114" cy="5201766"/>
            </a:xfrm>
            <a:prstGeom prst="rect">
              <a:avLst/>
            </a:prstGeom>
            <a:solidFill>
              <a:schemeClr val="accent1"/>
            </a:solidFill>
          </p:spPr>
          <p:txBody>
            <a:bodyPr wrap="square" lIns="179285" tIns="143428" rIns="179285" bIns="143428" rtlCol="0">
              <a:noAutofit/>
            </a:bodyPr>
            <a:lstStyle/>
            <a:p>
              <a:pPr defTabSz="913927" fontAlgn="base">
                <a:lnSpc>
                  <a:spcPct val="90000"/>
                </a:lnSpc>
                <a:spcBef>
                  <a:spcPct val="0"/>
                </a:spcBef>
                <a:spcAft>
                  <a:spcPct val="0"/>
                </a:spcAft>
                <a:defRPr/>
              </a:pPr>
              <a:r>
                <a:rPr lang="en-US" sz="2745" kern="0" dirty="0">
                  <a:gradFill>
                    <a:gsLst>
                      <a:gs pos="59062">
                        <a:srgbClr val="FFFFFF"/>
                      </a:gs>
                      <a:gs pos="53000">
                        <a:srgbClr val="FFFFFF"/>
                      </a:gs>
                    </a:gsLst>
                    <a:lin ang="5400000" scaled="0"/>
                  </a:gradFill>
                  <a:latin typeface="Segoe UI Light"/>
                  <a:cs typeface="Segoe UI" panose="020B0502040204020203" pitchFamily="34" charset="0"/>
                </a:rPr>
                <a:t>Azure Service Fabric</a:t>
              </a:r>
            </a:p>
          </p:txBody>
        </p:sp>
        <p:sp>
          <p:nvSpPr>
            <p:cNvPr id="9" name="Rectangle 8"/>
            <p:cNvSpPr/>
            <p:nvPr/>
          </p:nvSpPr>
          <p:spPr bwMode="auto">
            <a:xfrm>
              <a:off x="291940" y="2255473"/>
              <a:ext cx="3796114" cy="177915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3927" fontAlgn="base">
                <a:spcBef>
                  <a:spcPct val="0"/>
                </a:spcBef>
                <a:spcAft>
                  <a:spcPct val="0"/>
                </a:spcAft>
                <a:defRPr/>
              </a:pPr>
              <a:r>
                <a:rPr lang="en-US" kern="0" dirty="0">
                  <a:gradFill>
                    <a:gsLst>
                      <a:gs pos="59062">
                        <a:srgbClr val="FFFFFF"/>
                      </a:gs>
                      <a:gs pos="53000">
                        <a:srgbClr val="FFFFFF"/>
                      </a:gs>
                    </a:gsLst>
                    <a:lin ang="5400000" scaled="0"/>
                  </a:gradFill>
                  <a:cs typeface="Segoe UI" panose="020B0502040204020203" pitchFamily="34" charset="0"/>
                </a:rPr>
                <a:t>Implication: Build your own microservices platform</a:t>
              </a:r>
            </a:p>
            <a:p>
              <a:pPr defTabSz="913927" fontAlgn="base">
                <a:spcBef>
                  <a:spcPct val="0"/>
                </a:spcBef>
                <a:spcAft>
                  <a:spcPct val="0"/>
                </a:spcAft>
                <a:defRPr/>
              </a:pPr>
              <a:endParaRPr lang="en-US" sz="1961" kern="0" dirty="0">
                <a:gradFill>
                  <a:gsLst>
                    <a:gs pos="59062">
                      <a:srgbClr val="FFFFFF"/>
                    </a:gs>
                    <a:gs pos="53000">
                      <a:srgbClr val="FFFFFF"/>
                    </a:gs>
                  </a:gsLst>
                  <a:lin ang="5400000" scaled="0"/>
                </a:gradFill>
                <a:cs typeface="Segoe UI" panose="020B0502040204020203" pitchFamily="34" charset="0"/>
              </a:endParaRPr>
            </a:p>
            <a:p>
              <a:pPr defTabSz="913927" fontAlgn="base">
                <a:spcBef>
                  <a:spcPct val="0"/>
                </a:spcBef>
                <a:spcAft>
                  <a:spcPct val="0"/>
                </a:spcAft>
                <a:defRPr/>
              </a:pPr>
              <a:r>
                <a:rPr lang="en-US" kern="0" dirty="0">
                  <a:gradFill>
                    <a:gsLst>
                      <a:gs pos="59062">
                        <a:srgbClr val="FFFFFF"/>
                      </a:gs>
                      <a:gs pos="53000">
                        <a:srgbClr val="FFFFFF"/>
                      </a:gs>
                    </a:gsLst>
                    <a:lin ang="5400000" scaled="0"/>
                  </a:gradFill>
                  <a:cs typeface="Segoe UI" panose="020B0502040204020203" pitchFamily="34" charset="0"/>
                </a:rPr>
                <a:t>Benefits: Customizable, pick best of breed solutions</a:t>
              </a:r>
            </a:p>
          </p:txBody>
        </p:sp>
        <p:sp>
          <p:nvSpPr>
            <p:cNvPr id="4" name="Rectangle 3"/>
            <p:cNvSpPr/>
            <p:nvPr/>
          </p:nvSpPr>
          <p:spPr bwMode="auto">
            <a:xfrm>
              <a:off x="4209293" y="2255473"/>
              <a:ext cx="3796114" cy="177915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3927" fontAlgn="base">
                <a:spcBef>
                  <a:spcPct val="0"/>
                </a:spcBef>
                <a:spcAft>
                  <a:spcPct val="0"/>
                </a:spcAft>
                <a:defRPr/>
              </a:pPr>
              <a:r>
                <a:rPr lang="en-US" kern="0" dirty="0">
                  <a:gradFill>
                    <a:gsLst>
                      <a:gs pos="59062">
                        <a:srgbClr val="FFFFFF"/>
                      </a:gs>
                      <a:gs pos="53000">
                        <a:srgbClr val="FFFFFF"/>
                      </a:gs>
                    </a:gsLst>
                    <a:lin ang="5400000" scaled="0"/>
                  </a:gradFill>
                  <a:cs typeface="Segoe UI" panose="020B0502040204020203" pitchFamily="34" charset="0"/>
                </a:rPr>
                <a:t>Implication: Serverless microservices </a:t>
              </a:r>
            </a:p>
            <a:p>
              <a:pPr defTabSz="913927" fontAlgn="base">
                <a:spcBef>
                  <a:spcPct val="0"/>
                </a:spcBef>
                <a:spcAft>
                  <a:spcPct val="0"/>
                </a:spcAft>
                <a:defRPr/>
              </a:pPr>
              <a:endParaRPr lang="en-US" sz="1961" kern="0" dirty="0">
                <a:gradFill>
                  <a:gsLst>
                    <a:gs pos="59062">
                      <a:srgbClr val="FFFFFF"/>
                    </a:gs>
                    <a:gs pos="53000">
                      <a:srgbClr val="FFFFFF"/>
                    </a:gs>
                  </a:gsLst>
                  <a:lin ang="5400000" scaled="0"/>
                </a:gradFill>
                <a:cs typeface="Segoe UI" panose="020B0502040204020203" pitchFamily="34" charset="0"/>
              </a:endParaRPr>
            </a:p>
            <a:p>
              <a:pPr defTabSz="913927" fontAlgn="base">
                <a:spcBef>
                  <a:spcPct val="0"/>
                </a:spcBef>
                <a:spcAft>
                  <a:spcPct val="0"/>
                </a:spcAft>
                <a:defRPr/>
              </a:pPr>
              <a:r>
                <a:rPr lang="en-US" kern="0" dirty="0">
                  <a:gradFill>
                    <a:gsLst>
                      <a:gs pos="59062">
                        <a:srgbClr val="FFFFFF"/>
                      </a:gs>
                      <a:gs pos="53000">
                        <a:srgbClr val="FFFFFF"/>
                      </a:gs>
                    </a:gsLst>
                    <a:lin ang="5400000" scaled="0"/>
                  </a:gradFill>
                  <a:cs typeface="Segoe UI" panose="020B0502040204020203" pitchFamily="34" charset="0"/>
                </a:rPr>
                <a:t>Benefits: Quick ramp up, sub second metering, zero ops</a:t>
              </a:r>
            </a:p>
          </p:txBody>
        </p:sp>
        <p:sp>
          <p:nvSpPr>
            <p:cNvPr id="102" name="Rectangle 101"/>
            <p:cNvSpPr/>
            <p:nvPr/>
          </p:nvSpPr>
          <p:spPr bwMode="auto">
            <a:xfrm>
              <a:off x="359796" y="4437589"/>
              <a:ext cx="3660401" cy="201816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endParaRPr>
            </a:p>
          </p:txBody>
        </p:sp>
        <p:sp>
          <p:nvSpPr>
            <p:cNvPr id="16" name="Rectangle 15"/>
            <p:cNvSpPr/>
            <p:nvPr/>
          </p:nvSpPr>
          <p:spPr bwMode="auto">
            <a:xfrm>
              <a:off x="8126648" y="2255473"/>
              <a:ext cx="3796114" cy="177915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3927" fontAlgn="base">
                <a:spcBef>
                  <a:spcPct val="0"/>
                </a:spcBef>
                <a:spcAft>
                  <a:spcPct val="0"/>
                </a:spcAft>
                <a:defRPr/>
              </a:pPr>
              <a:r>
                <a:rPr lang="en-US" kern="0" dirty="0">
                  <a:gradFill>
                    <a:gsLst>
                      <a:gs pos="59062">
                        <a:srgbClr val="FFFFFF"/>
                      </a:gs>
                      <a:gs pos="53000">
                        <a:srgbClr val="FFFFFF"/>
                      </a:gs>
                    </a:gsLst>
                    <a:lin ang="5400000" scaled="0"/>
                  </a:gradFill>
                  <a:cs typeface="Segoe UI" panose="020B0502040204020203" pitchFamily="34" charset="0"/>
                </a:rPr>
                <a:t>Implication: Prescriptive microservices platform</a:t>
              </a:r>
            </a:p>
            <a:p>
              <a:pPr defTabSz="913927" fontAlgn="base">
                <a:spcBef>
                  <a:spcPct val="0"/>
                </a:spcBef>
                <a:spcAft>
                  <a:spcPct val="0"/>
                </a:spcAft>
                <a:defRPr/>
              </a:pPr>
              <a:endParaRPr lang="en-US" sz="1961" kern="0" dirty="0">
                <a:gradFill>
                  <a:gsLst>
                    <a:gs pos="59062">
                      <a:srgbClr val="FFFFFF"/>
                    </a:gs>
                    <a:gs pos="53000">
                      <a:srgbClr val="FFFFFF"/>
                    </a:gs>
                  </a:gsLst>
                  <a:lin ang="5400000" scaled="0"/>
                </a:gradFill>
                <a:cs typeface="Segoe UI" panose="020B0502040204020203" pitchFamily="34" charset="0"/>
              </a:endParaRPr>
            </a:p>
            <a:p>
              <a:pPr defTabSz="913927" fontAlgn="base">
                <a:spcBef>
                  <a:spcPct val="0"/>
                </a:spcBef>
                <a:spcAft>
                  <a:spcPct val="0"/>
                </a:spcAft>
                <a:defRPr/>
              </a:pPr>
              <a:r>
                <a:rPr lang="en-US" kern="0" dirty="0">
                  <a:gradFill>
                    <a:gsLst>
                      <a:gs pos="59062">
                        <a:srgbClr val="FFFFFF"/>
                      </a:gs>
                      <a:gs pos="53000">
                        <a:srgbClr val="FFFFFF"/>
                      </a:gs>
                    </a:gsLst>
                    <a:lin ang="5400000" scaled="0"/>
                  </a:gradFill>
                  <a:cs typeface="Segoe UI" panose="020B0502040204020203" pitchFamily="34" charset="0"/>
                </a:rPr>
                <a:t>Benefits: Easy to build, deploy and manage microservices at scale</a:t>
              </a:r>
            </a:p>
          </p:txBody>
        </p:sp>
        <p:pic>
          <p:nvPicPr>
            <p:cNvPr id="41" name="Picture 2" descr="https://blog.profitbricks.com/wp-content/uploads/2015/12/infrastructure-automation-ecosystem-landscape-infographi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076" y="4504345"/>
              <a:ext cx="3491841" cy="1872953"/>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p:cNvSpPr/>
            <p:nvPr/>
          </p:nvSpPr>
          <p:spPr bwMode="auto">
            <a:xfrm>
              <a:off x="8194505" y="4437589"/>
              <a:ext cx="3660401" cy="201816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endParaRPr>
            </a:p>
          </p:txBody>
        </p:sp>
        <p:sp>
          <p:nvSpPr>
            <p:cNvPr id="2052" name="Rectangle 2051"/>
            <p:cNvSpPr/>
            <p:nvPr/>
          </p:nvSpPr>
          <p:spPr bwMode="auto">
            <a:xfrm>
              <a:off x="4280429" y="4437589"/>
              <a:ext cx="3660401" cy="201816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endParaRPr>
            </a:p>
          </p:txBody>
        </p:sp>
        <p:pic>
          <p:nvPicPr>
            <p:cNvPr id="2051" name="Picture 2050"/>
            <p:cNvPicPr>
              <a:picLocks noChangeAspect="1"/>
            </p:cNvPicPr>
            <p:nvPr/>
          </p:nvPicPr>
          <p:blipFill>
            <a:blip r:embed="rId4"/>
            <a:stretch>
              <a:fillRect/>
            </a:stretch>
          </p:blipFill>
          <p:spPr>
            <a:xfrm>
              <a:off x="8890510" y="4692094"/>
              <a:ext cx="2268390" cy="1763661"/>
            </a:xfrm>
            <a:prstGeom prst="rect">
              <a:avLst/>
            </a:prstGeom>
          </p:spPr>
        </p:pic>
        <p:sp>
          <p:nvSpPr>
            <p:cNvPr id="34" name="Rectangle: Rounded Corners 33"/>
            <p:cNvSpPr/>
            <p:nvPr/>
          </p:nvSpPr>
          <p:spPr bwMode="auto">
            <a:xfrm>
              <a:off x="4675225" y="4563907"/>
              <a:ext cx="2798720" cy="1783218"/>
            </a:xfrm>
            <a:prstGeom prst="round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44" name="TextBox 43"/>
            <p:cNvSpPr txBox="1"/>
            <p:nvPr/>
          </p:nvSpPr>
          <p:spPr>
            <a:xfrm>
              <a:off x="4900767" y="5837364"/>
              <a:ext cx="998211" cy="416383"/>
            </a:xfrm>
            <a:prstGeom prst="rect">
              <a:avLst/>
            </a:prstGeom>
            <a:noFill/>
          </p:spPr>
          <p:txBody>
            <a:bodyPr wrap="none" lIns="89642" tIns="44821" rIns="89642" bIns="44821"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386">
                <a:defRPr/>
              </a:pPr>
              <a:r>
                <a:rPr lang="en-US" sz="1176" kern="0" dirty="0"/>
                <a:t>Event-driven</a:t>
              </a:r>
              <a:br>
                <a:rPr lang="en-US" sz="1176" kern="0" dirty="0"/>
              </a:br>
              <a:r>
                <a:rPr lang="en-US" sz="1176" kern="0" dirty="0"/>
                <a:t>scale</a:t>
              </a:r>
            </a:p>
          </p:txBody>
        </p:sp>
        <p:pic>
          <p:nvPicPr>
            <p:cNvPr id="45" name="Picture 44"/>
            <p:cNvPicPr>
              <a:picLocks noChangeAspect="1"/>
            </p:cNvPicPr>
            <p:nvPr/>
          </p:nvPicPr>
          <p:blipFill rotWithShape="1">
            <a:blip r:embed="rId5">
              <a:duotone>
                <a:schemeClr val="accent1">
                  <a:shade val="45000"/>
                  <a:satMod val="135000"/>
                </a:schemeClr>
                <a:prstClr val="white"/>
              </a:duotone>
              <a:lum contrast="25000"/>
            </a:blip>
            <a:srcRect l="24332" r="23006"/>
            <a:stretch/>
          </p:blipFill>
          <p:spPr>
            <a:xfrm>
              <a:off x="5045062" y="4573883"/>
              <a:ext cx="677428" cy="1381055"/>
            </a:xfrm>
            <a:prstGeom prst="rect">
              <a:avLst/>
            </a:prstGeom>
          </p:spPr>
        </p:pic>
        <p:grpSp>
          <p:nvGrpSpPr>
            <p:cNvPr id="35" name="Group 34"/>
            <p:cNvGrpSpPr/>
            <p:nvPr/>
          </p:nvGrpSpPr>
          <p:grpSpPr>
            <a:xfrm>
              <a:off x="6310748" y="4804554"/>
              <a:ext cx="745484" cy="1000981"/>
              <a:chOff x="14373203" y="2018937"/>
              <a:chExt cx="1233549" cy="1646564"/>
            </a:xfrm>
          </p:grpSpPr>
          <p:sp>
            <p:nvSpPr>
              <p:cNvPr id="48" name="Freeform 8"/>
              <p:cNvSpPr>
                <a:spLocks noEditPoints="1"/>
              </p:cNvSpPr>
              <p:nvPr/>
            </p:nvSpPr>
            <p:spPr bwMode="auto">
              <a:xfrm>
                <a:off x="14383815" y="2773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solidFill>
                  <a:schemeClr val="accent1"/>
                </a:solid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9"/>
              <p:cNvSpPr>
                <a:spLocks noEditPoints="1"/>
              </p:cNvSpPr>
              <p:nvPr/>
            </p:nvSpPr>
            <p:spPr bwMode="auto">
              <a:xfrm>
                <a:off x="14824349" y="2773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solidFill>
                  <a:schemeClr val="accent1"/>
                </a:solid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0" name="Freeform 10"/>
              <p:cNvSpPr>
                <a:spLocks noEditPoints="1"/>
              </p:cNvSpPr>
              <p:nvPr/>
            </p:nvSpPr>
            <p:spPr bwMode="auto">
              <a:xfrm>
                <a:off x="15264883" y="2773326"/>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solidFill>
                  <a:schemeClr val="accent1"/>
                </a:solid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1" name="Freeform 8"/>
              <p:cNvSpPr>
                <a:spLocks noEditPoints="1"/>
              </p:cNvSpPr>
              <p:nvPr/>
            </p:nvSpPr>
            <p:spPr bwMode="auto">
              <a:xfrm rot="5400000">
                <a:off x="14829107" y="1846750"/>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solidFill>
                  <a:schemeClr val="accent1"/>
                </a:solid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2" name="Freeform 5"/>
              <p:cNvSpPr>
                <a:spLocks/>
              </p:cNvSpPr>
              <p:nvPr/>
            </p:nvSpPr>
            <p:spPr bwMode="auto">
              <a:xfrm>
                <a:off x="14558438" y="2412486"/>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3" name="&quot;Not Allowed&quot; Symbol 52"/>
              <p:cNvSpPr/>
              <p:nvPr/>
            </p:nvSpPr>
            <p:spPr bwMode="auto">
              <a:xfrm>
                <a:off x="14373203" y="2018937"/>
                <a:ext cx="1233549" cy="1233548"/>
              </a:xfrm>
              <a:prstGeom prst="noSmoking">
                <a:avLst>
                  <a:gd name="adj" fmla="val 8694"/>
                </a:avLst>
              </a:prstGeom>
              <a:solidFill>
                <a:srgbClr val="FFFFFF"/>
              </a:solidFill>
              <a:ln w="412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grpSp>
        <p:sp>
          <p:nvSpPr>
            <p:cNvPr id="47" name="TextBox 46"/>
            <p:cNvSpPr txBox="1"/>
            <p:nvPr/>
          </p:nvSpPr>
          <p:spPr>
            <a:xfrm>
              <a:off x="6320107" y="5954938"/>
              <a:ext cx="680770" cy="253450"/>
            </a:xfrm>
            <a:prstGeom prst="rect">
              <a:avLst/>
            </a:prstGeom>
            <a:noFill/>
          </p:spPr>
          <p:txBody>
            <a:bodyPr wrap="none" lIns="89642" tIns="44821" rIns="89642" bIns="44821"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386">
                <a:defRPr/>
              </a:pPr>
              <a:r>
                <a:rPr lang="en-US" sz="1176" kern="0" dirty="0"/>
                <a:t>No Ops</a:t>
              </a:r>
            </a:p>
          </p:txBody>
        </p:sp>
      </p:grpSp>
    </p:spTree>
    <p:extLst>
      <p:ext uri="{BB962C8B-B14F-4D97-AF65-F5344CB8AC3E}">
        <p14:creationId xmlns:p14="http://schemas.microsoft.com/office/powerpoint/2010/main" val="1670594450"/>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atic1.squarespace.com/static/5475ec27e4b0a0dc4a27ca3d/t/548e1112e4b0602fc644c4b7/14185966272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07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44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Dual abstraction</a:t>
            </a:r>
          </a:p>
        </p:txBody>
      </p:sp>
      <p:sp>
        <p:nvSpPr>
          <p:cNvPr id="3" name="Text Placeholder 2"/>
          <p:cNvSpPr>
            <a:spLocks noGrp="1"/>
          </p:cNvSpPr>
          <p:nvPr>
            <p:ph type="body" sz="quarter" idx="10"/>
          </p:nvPr>
        </p:nvSpPr>
        <p:spPr>
          <a:xfrm>
            <a:off x="269239" y="1189177"/>
            <a:ext cx="11653523" cy="1934440"/>
          </a:xfrm>
        </p:spPr>
        <p:txBody>
          <a:bodyPr/>
          <a:lstStyle/>
          <a:p>
            <a:pPr marL="571500" indent="-571500">
              <a:buFont typeface="Arial" panose="020B0604020202020204" pitchFamily="34" charset="0"/>
              <a:buChar char="•"/>
            </a:pPr>
            <a:r>
              <a:rPr lang="en-US" dirty="0" err="1"/>
              <a:t>Serverless</a:t>
            </a:r>
            <a:r>
              <a:rPr lang="en-US" dirty="0"/>
              <a:t> compute abstracts away the compute</a:t>
            </a:r>
          </a:p>
          <a:p>
            <a:pPr marL="571500" indent="-571500">
              <a:buFont typeface="Arial" panose="020B0604020202020204" pitchFamily="34" charset="0"/>
              <a:buChar char="•"/>
            </a:pPr>
            <a:r>
              <a:rPr lang="en-US" dirty="0"/>
              <a:t>Bindings abstract away the services you interact with</a:t>
            </a:r>
          </a:p>
        </p:txBody>
      </p:sp>
      <p:sp>
        <p:nvSpPr>
          <p:cNvPr id="4" name="Rectangle 3"/>
          <p:cNvSpPr/>
          <p:nvPr/>
        </p:nvSpPr>
        <p:spPr bwMode="auto">
          <a:xfrm>
            <a:off x="4377519" y="4254582"/>
            <a:ext cx="3417705" cy="9529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Business Logic</a:t>
            </a:r>
          </a:p>
        </p:txBody>
      </p:sp>
      <p:sp>
        <p:nvSpPr>
          <p:cNvPr id="5" name="Rectangle 4"/>
          <p:cNvSpPr/>
          <p:nvPr/>
        </p:nvSpPr>
        <p:spPr bwMode="auto">
          <a:xfrm>
            <a:off x="4377518" y="5380953"/>
            <a:ext cx="3417705" cy="95290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Serverless</a:t>
            </a:r>
            <a:r>
              <a:rPr lang="en-US" sz="2400" dirty="0">
                <a:gradFill>
                  <a:gsLst>
                    <a:gs pos="0">
                      <a:srgbClr val="FFFFFF"/>
                    </a:gs>
                    <a:gs pos="100000">
                      <a:srgbClr val="FFFFFF"/>
                    </a:gs>
                  </a:gsLst>
                  <a:lin ang="5400000" scaled="0"/>
                </a:gradFill>
                <a:ea typeface="Segoe UI" pitchFamily="34" charset="0"/>
                <a:cs typeface="Segoe UI" pitchFamily="34" charset="0"/>
              </a:rPr>
              <a:t> PaaS</a:t>
            </a:r>
          </a:p>
        </p:txBody>
      </p:sp>
      <p:sp>
        <p:nvSpPr>
          <p:cNvPr id="6" name="Rectangle 5"/>
          <p:cNvSpPr/>
          <p:nvPr/>
        </p:nvSpPr>
        <p:spPr bwMode="auto">
          <a:xfrm>
            <a:off x="4377521" y="3206216"/>
            <a:ext cx="3417705" cy="87489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Other Services</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28424" y="4468497"/>
            <a:ext cx="610548" cy="525071"/>
          </a:xfrm>
          <a:prstGeom prst="rect">
            <a:avLst/>
          </a:prstGeom>
        </p:spPr>
      </p:pic>
    </p:spTree>
    <p:extLst>
      <p:ext uri="{BB962C8B-B14F-4D97-AF65-F5344CB8AC3E}">
        <p14:creationId xmlns:p14="http://schemas.microsoft.com/office/powerpoint/2010/main" val="14241380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and scaling</a:t>
            </a:r>
          </a:p>
        </p:txBody>
      </p:sp>
      <p:sp>
        <p:nvSpPr>
          <p:cNvPr id="3" name="Text Placeholder 2"/>
          <p:cNvSpPr>
            <a:spLocks noGrp="1"/>
          </p:cNvSpPr>
          <p:nvPr>
            <p:ph type="body" sz="quarter" idx="10"/>
          </p:nvPr>
        </p:nvSpPr>
        <p:spPr>
          <a:xfrm>
            <a:off x="269239" y="1189177"/>
            <a:ext cx="11653523" cy="5373651"/>
          </a:xfrm>
        </p:spPr>
        <p:txBody>
          <a:bodyPr/>
          <a:lstStyle/>
          <a:p>
            <a:pPr marL="571500" indent="-571500">
              <a:buFont typeface="Arial" panose="020B0604020202020204" pitchFamily="34" charset="0"/>
              <a:buChar char="•"/>
            </a:pPr>
            <a:r>
              <a:rPr lang="en-US" dirty="0"/>
              <a:t>App Service offers dedicated and dynamic tiers.</a:t>
            </a:r>
          </a:p>
          <a:p>
            <a:pPr marL="571500" indent="-571500">
              <a:buFont typeface="Arial" panose="020B0604020202020204" pitchFamily="34" charset="0"/>
              <a:buChar char="•"/>
            </a:pPr>
            <a:r>
              <a:rPr lang="en-US" dirty="0"/>
              <a:t>Dedicated is the existing App Service plan tiers</a:t>
            </a:r>
          </a:p>
          <a:p>
            <a:pPr marL="1371600" indent="-457200">
              <a:buFont typeface="Arial" panose="020B0604020202020204" pitchFamily="34" charset="0"/>
              <a:buChar char="•"/>
            </a:pPr>
            <a:r>
              <a:rPr lang="en-US" dirty="0"/>
              <a:t>Basic, Standard, Premium</a:t>
            </a:r>
          </a:p>
          <a:p>
            <a:pPr marL="1371600" indent="-457200">
              <a:buFont typeface="Arial" panose="020B0604020202020204" pitchFamily="34" charset="0"/>
              <a:buChar char="•"/>
            </a:pPr>
            <a:r>
              <a:rPr lang="en-US" dirty="0"/>
              <a:t>Pay based on # of reserved VMs</a:t>
            </a:r>
          </a:p>
          <a:p>
            <a:pPr marL="1371600" indent="-457200">
              <a:buFont typeface="Arial" panose="020B0604020202020204" pitchFamily="34" charset="0"/>
              <a:buChar char="•"/>
            </a:pPr>
            <a:r>
              <a:rPr lang="en-US" dirty="0"/>
              <a:t>You’re responsible for scale</a:t>
            </a:r>
          </a:p>
          <a:p>
            <a:pPr marL="571500" indent="-571500">
              <a:buFont typeface="Arial" panose="020B0604020202020204" pitchFamily="34" charset="0"/>
              <a:buChar char="•"/>
            </a:pPr>
            <a:r>
              <a:rPr lang="en-US" dirty="0"/>
              <a:t>Dynamic </a:t>
            </a:r>
          </a:p>
          <a:p>
            <a:pPr marL="1371600" indent="-457200">
              <a:buFont typeface="Arial" panose="020B0604020202020204" pitchFamily="34" charset="0"/>
              <a:buChar char="•"/>
            </a:pPr>
            <a:r>
              <a:rPr lang="en-US" dirty="0"/>
              <a:t>Pay on number of executions</a:t>
            </a:r>
          </a:p>
          <a:p>
            <a:pPr marL="1371600" indent="-457200">
              <a:buFont typeface="Arial" panose="020B0604020202020204" pitchFamily="34" charset="0"/>
              <a:buChar char="•"/>
            </a:pPr>
            <a:r>
              <a:rPr lang="en-US" dirty="0"/>
              <a:t>Platform responsible for scale</a:t>
            </a:r>
          </a:p>
        </p:txBody>
      </p:sp>
    </p:spTree>
    <p:extLst>
      <p:ext uri="{BB962C8B-B14F-4D97-AF65-F5344CB8AC3E}">
        <p14:creationId xmlns:p14="http://schemas.microsoft.com/office/powerpoint/2010/main" val="357476565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tier pricing</a:t>
            </a:r>
          </a:p>
        </p:txBody>
      </p:sp>
      <p:sp>
        <p:nvSpPr>
          <p:cNvPr id="3" name="Text Placeholder 2"/>
          <p:cNvSpPr>
            <a:spLocks noGrp="1"/>
          </p:cNvSpPr>
          <p:nvPr>
            <p:ph type="body" sz="quarter" idx="10"/>
          </p:nvPr>
        </p:nvSpPr>
        <p:spPr>
          <a:xfrm>
            <a:off x="269239" y="1189177"/>
            <a:ext cx="11653523" cy="5916684"/>
          </a:xfrm>
        </p:spPr>
        <p:txBody>
          <a:bodyPr/>
          <a:lstStyle/>
          <a:p>
            <a:r>
              <a:rPr lang="en-US" dirty="0"/>
              <a:t>Pay per execution model - two meters, three units</a:t>
            </a:r>
          </a:p>
          <a:p>
            <a:pPr marL="571500" indent="-571500">
              <a:buFont typeface="Arial" panose="020B0604020202020204" pitchFamily="34" charset="0"/>
              <a:buChar char="•"/>
            </a:pPr>
            <a:r>
              <a:rPr lang="en-US" u="sng" dirty="0"/>
              <a:t>Number of executions</a:t>
            </a:r>
          </a:p>
          <a:p>
            <a:pPr marL="571500" indent="-571500">
              <a:buFont typeface="Arial" panose="020B0604020202020204" pitchFamily="34" charset="0"/>
              <a:buChar char="•"/>
            </a:pPr>
            <a:r>
              <a:rPr lang="en-US" u="sng" dirty="0"/>
              <a:t>Duration of execution</a:t>
            </a:r>
            <a:r>
              <a:rPr lang="en-US" dirty="0"/>
              <a:t> x </a:t>
            </a:r>
            <a:r>
              <a:rPr lang="en-US" u="sng" dirty="0"/>
              <a:t>reserved memory</a:t>
            </a:r>
          </a:p>
          <a:p>
            <a:pPr marL="571500" indent="-571500">
              <a:buFont typeface="Arial" panose="020B0604020202020204" pitchFamily="34" charset="0"/>
              <a:buChar char="•"/>
            </a:pPr>
            <a:endParaRPr lang="en-US" dirty="0"/>
          </a:p>
          <a:p>
            <a:r>
              <a:rPr lang="en-US" dirty="0"/>
              <a:t>First million executions free.</a:t>
            </a:r>
          </a:p>
          <a:p>
            <a:r>
              <a:rPr lang="en-US" dirty="0"/>
              <a:t>Free until later in Summer 2016 when full pricing info is released.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371927495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100263" y="1189176"/>
            <a:ext cx="7991475" cy="5097779"/>
            <a:chOff x="1773004" y="1189176"/>
            <a:chExt cx="7991475" cy="5097779"/>
          </a:xfrm>
        </p:grpSpPr>
        <p:grpSp>
          <p:nvGrpSpPr>
            <p:cNvPr id="9" name="Group 8"/>
            <p:cNvGrpSpPr/>
            <p:nvPr/>
          </p:nvGrpSpPr>
          <p:grpSpPr>
            <a:xfrm>
              <a:off x="1773004" y="1189176"/>
              <a:ext cx="7991475" cy="5097779"/>
              <a:chOff x="2100262" y="880110"/>
              <a:chExt cx="7991475" cy="5097779"/>
            </a:xfrm>
          </p:grpSpPr>
          <p:pic>
            <p:nvPicPr>
              <p:cNvPr id="5" name="Picture 4"/>
              <p:cNvPicPr>
                <a:picLocks noChangeAspect="1"/>
              </p:cNvPicPr>
              <p:nvPr/>
            </p:nvPicPr>
            <p:blipFill>
              <a:blip r:embed="rId2"/>
              <a:stretch>
                <a:fillRect/>
              </a:stretch>
            </p:blipFill>
            <p:spPr>
              <a:xfrm>
                <a:off x="2100262" y="2767012"/>
                <a:ext cx="7991475" cy="1323975"/>
              </a:xfrm>
              <a:prstGeom prst="rect">
                <a:avLst/>
              </a:prstGeom>
            </p:spPr>
          </p:pic>
          <p:sp>
            <p:nvSpPr>
              <p:cNvPr id="3" name="Line Callout 1 2"/>
              <p:cNvSpPr/>
              <p:nvPr/>
            </p:nvSpPr>
            <p:spPr bwMode="auto">
              <a:xfrm>
                <a:off x="3440802" y="880110"/>
                <a:ext cx="2251710" cy="1211580"/>
              </a:xfrm>
              <a:prstGeom prst="borderCallout1">
                <a:avLst>
                  <a:gd name="adj1" fmla="val 97995"/>
                  <a:gd name="adj2" fmla="val 52073"/>
                  <a:gd name="adj3" fmla="val 156840"/>
                  <a:gd name="adj4" fmla="val 18552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Trigger</a:t>
                </a:r>
              </a:p>
            </p:txBody>
          </p:sp>
          <p:sp>
            <p:nvSpPr>
              <p:cNvPr id="6" name="Line Callout 1 5"/>
              <p:cNvSpPr/>
              <p:nvPr/>
            </p:nvSpPr>
            <p:spPr bwMode="auto">
              <a:xfrm>
                <a:off x="7215558" y="880110"/>
                <a:ext cx="2251710" cy="1211580"/>
              </a:xfrm>
              <a:prstGeom prst="borderCallout1">
                <a:avLst>
                  <a:gd name="adj1" fmla="val 97995"/>
                  <a:gd name="adj2" fmla="val 52073"/>
                  <a:gd name="adj3" fmla="val 163513"/>
                  <a:gd name="adj4" fmla="val 5878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Input</a:t>
                </a:r>
              </a:p>
            </p:txBody>
          </p:sp>
          <p:sp>
            <p:nvSpPr>
              <p:cNvPr id="7" name="Line Callout 1 6"/>
              <p:cNvSpPr/>
              <p:nvPr/>
            </p:nvSpPr>
            <p:spPr bwMode="auto">
              <a:xfrm>
                <a:off x="7215558" y="4766309"/>
                <a:ext cx="2251710" cy="1211580"/>
              </a:xfrm>
              <a:prstGeom prst="borderCallout1">
                <a:avLst>
                  <a:gd name="adj1" fmla="val -90684"/>
                  <a:gd name="adj2" fmla="val -20515"/>
                  <a:gd name="adj3" fmla="val -2594"/>
                  <a:gd name="adj4" fmla="val 4440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Output</a:t>
                </a:r>
              </a:p>
            </p:txBody>
          </p:sp>
          <p:sp>
            <p:nvSpPr>
              <p:cNvPr id="8" name="Line Callout 1 7"/>
              <p:cNvSpPr/>
              <p:nvPr/>
            </p:nvSpPr>
            <p:spPr bwMode="auto">
              <a:xfrm>
                <a:off x="3440802" y="4766309"/>
                <a:ext cx="2251710" cy="1211580"/>
              </a:xfrm>
              <a:prstGeom prst="borderCallout1">
                <a:avLst>
                  <a:gd name="adj1" fmla="val 1769"/>
                  <a:gd name="adj2" fmla="val 40398"/>
                  <a:gd name="adj3" fmla="val -109198"/>
                  <a:gd name="adj4" fmla="val 4187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Code</a:t>
                </a:r>
              </a:p>
            </p:txBody>
          </p:sp>
        </p:grpSp>
        <p:cxnSp>
          <p:nvCxnSpPr>
            <p:cNvPr id="4" name="Straight Arrow Connector 3"/>
            <p:cNvCxnSpPr>
              <a:stCxn id="3" idx="1"/>
            </p:cNvCxnSpPr>
            <p:nvPr/>
          </p:nvCxnSpPr>
          <p:spPr>
            <a:xfrm>
              <a:off x="4239399" y="2400756"/>
              <a:ext cx="3095051" cy="7477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1"/>
            </p:cNvCxnSpPr>
            <p:nvPr/>
          </p:nvCxnSpPr>
          <p:spPr>
            <a:xfrm>
              <a:off x="8014155" y="2400756"/>
              <a:ext cx="427201" cy="6753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3"/>
            </p:cNvCxnSpPr>
            <p:nvPr/>
          </p:nvCxnSpPr>
          <p:spPr>
            <a:xfrm flipH="1" flipV="1">
              <a:off x="3830855" y="3706784"/>
              <a:ext cx="408544" cy="136859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p:cNvCxnSpPr>
            <p:nvPr/>
          </p:nvCxnSpPr>
          <p:spPr>
            <a:xfrm flipH="1" flipV="1">
              <a:off x="6169794" y="3928165"/>
              <a:ext cx="1844361" cy="11472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6" name="Title 15"/>
          <p:cNvSpPr>
            <a:spLocks noGrp="1"/>
          </p:cNvSpPr>
          <p:nvPr>
            <p:ph type="title"/>
          </p:nvPr>
        </p:nvSpPr>
        <p:spPr/>
        <p:txBody>
          <a:bodyPr/>
          <a:lstStyle/>
          <a:p>
            <a:r>
              <a:rPr lang="en-US" dirty="0"/>
              <a:t>Functions programming concepts</a:t>
            </a:r>
          </a:p>
        </p:txBody>
      </p:sp>
    </p:spTree>
    <p:extLst>
      <p:ext uri="{BB962C8B-B14F-4D97-AF65-F5344CB8AC3E}">
        <p14:creationId xmlns:p14="http://schemas.microsoft.com/office/powerpoint/2010/main" val="208971182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p:cNvGrpSpPr/>
          <p:nvPr/>
        </p:nvGrpSpPr>
        <p:grpSpPr>
          <a:xfrm>
            <a:off x="515320" y="1205317"/>
            <a:ext cx="11161360" cy="5148542"/>
            <a:chOff x="518698" y="1205317"/>
            <a:chExt cx="11161360" cy="5148542"/>
          </a:xfrm>
        </p:grpSpPr>
        <p:sp>
          <p:nvSpPr>
            <p:cNvPr id="75" name="Right Arrow 74"/>
            <p:cNvSpPr/>
            <p:nvPr/>
          </p:nvSpPr>
          <p:spPr>
            <a:xfrm rot="10800000">
              <a:off x="6946561" y="4812901"/>
              <a:ext cx="546608" cy="372615"/>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dirty="0">
                <a:solidFill>
                  <a:srgbClr val="505050"/>
                </a:solidFill>
              </a:endParaRPr>
            </a:p>
          </p:txBody>
        </p:sp>
        <p:sp>
          <p:nvSpPr>
            <p:cNvPr id="71" name="Right Arrow 70"/>
            <p:cNvSpPr/>
            <p:nvPr/>
          </p:nvSpPr>
          <p:spPr>
            <a:xfrm rot="13394679">
              <a:off x="6035743" y="3703114"/>
              <a:ext cx="1721472" cy="372615"/>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dirty="0">
                <a:solidFill>
                  <a:srgbClr val="505050"/>
                </a:solidFill>
              </a:endParaRPr>
            </a:p>
          </p:txBody>
        </p:sp>
        <p:sp>
          <p:nvSpPr>
            <p:cNvPr id="74" name="Right Arrow 73"/>
            <p:cNvSpPr/>
            <p:nvPr/>
          </p:nvSpPr>
          <p:spPr>
            <a:xfrm rot="5400000">
              <a:off x="7707860" y="3318438"/>
              <a:ext cx="1090106" cy="1021594"/>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dirty="0">
                <a:solidFill>
                  <a:srgbClr val="505050"/>
                </a:solidFill>
              </a:endParaRPr>
            </a:p>
          </p:txBody>
        </p:sp>
        <p:sp>
          <p:nvSpPr>
            <p:cNvPr id="68" name="Right Arrow 67"/>
            <p:cNvSpPr/>
            <p:nvPr/>
          </p:nvSpPr>
          <p:spPr>
            <a:xfrm>
              <a:off x="2103736" y="2000307"/>
              <a:ext cx="8631024" cy="1021594"/>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dirty="0">
                <a:solidFill>
                  <a:srgbClr val="505050"/>
                </a:solidFill>
              </a:endParaRPr>
            </a:p>
          </p:txBody>
        </p:sp>
        <p:sp>
          <p:nvSpPr>
            <p:cNvPr id="66" name="Rounded Rectangle 65"/>
            <p:cNvSpPr/>
            <p:nvPr/>
          </p:nvSpPr>
          <p:spPr>
            <a:xfrm>
              <a:off x="534104" y="1711117"/>
              <a:ext cx="1599973"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dirty="0" err="1">
                <a:solidFill>
                  <a:srgbClr val="505050"/>
                </a:solidFill>
              </a:endParaRPr>
            </a:p>
          </p:txBody>
        </p:sp>
        <p:sp>
          <p:nvSpPr>
            <p:cNvPr id="4" name="TextBox 12"/>
            <p:cNvSpPr txBox="1"/>
            <p:nvPr/>
          </p:nvSpPr>
          <p:spPr>
            <a:xfrm>
              <a:off x="518698" y="1240673"/>
              <a:ext cx="1203421" cy="380946"/>
            </a:xfrm>
            <a:prstGeom prst="rect">
              <a:avLst/>
            </a:prstGeom>
          </p:spPr>
          <p:txBody>
            <a:bodyPr vert="horz" wrap="square" lIns="91427" tIns="91427" rIns="91427" bIns="91427" rtlCol="0" anchor="t">
              <a:noAutofit/>
            </a:bodyPr>
            <a:lstStyle/>
            <a:p>
              <a:pPr marL="233318" indent="-233318" defTabSz="914367">
                <a:defRPr/>
              </a:pPr>
              <a:r>
                <a:rPr lang="en-US" sz="1600" dirty="0">
                  <a:solidFill>
                    <a:srgbClr val="505050"/>
                  </a:solidFill>
                  <a:ea typeface="Segoe UI" pitchFamily="34" charset="0"/>
                  <a:cs typeface="Segoe UI" pitchFamily="34" charset="0"/>
                </a:rPr>
                <a:t>1) Trigger</a:t>
              </a:r>
            </a:p>
          </p:txBody>
        </p:sp>
        <p:sp>
          <p:nvSpPr>
            <p:cNvPr id="5" name="TextBox 24"/>
            <p:cNvSpPr txBox="1"/>
            <p:nvPr/>
          </p:nvSpPr>
          <p:spPr>
            <a:xfrm>
              <a:off x="4583706" y="5486449"/>
              <a:ext cx="1855096" cy="380946"/>
            </a:xfrm>
            <a:prstGeom prst="rect">
              <a:avLst/>
            </a:prstGeom>
          </p:spPr>
          <p:txBody>
            <a:bodyPr vert="horz" wrap="square" lIns="91427" tIns="91427" rIns="91427" bIns="91427" rtlCol="0" anchor="t">
              <a:noAutofit/>
            </a:bodyPr>
            <a:lstStyle/>
            <a:p>
              <a:pPr defTabSz="914367">
                <a:defRPr/>
              </a:pPr>
              <a:r>
                <a:rPr lang="en-US" sz="1600" dirty="0">
                  <a:solidFill>
                    <a:srgbClr val="505050"/>
                  </a:solidFill>
                  <a:ea typeface="Segoe UI" pitchFamily="34" charset="0"/>
                  <a:cs typeface="Segoe UI" pitchFamily="34" charset="0"/>
                </a:rPr>
                <a:t>7) Develop Locally</a:t>
              </a:r>
            </a:p>
          </p:txBody>
        </p:sp>
        <p:sp>
          <p:nvSpPr>
            <p:cNvPr id="6" name="TextBox 25"/>
            <p:cNvSpPr txBox="1"/>
            <p:nvPr/>
          </p:nvSpPr>
          <p:spPr>
            <a:xfrm>
              <a:off x="4583706" y="1240673"/>
              <a:ext cx="1980919" cy="380946"/>
            </a:xfrm>
            <a:prstGeom prst="rect">
              <a:avLst/>
            </a:prstGeom>
          </p:spPr>
          <p:txBody>
            <a:bodyPr vert="horz" wrap="square" lIns="91427" tIns="91427" rIns="91427" bIns="91427" rtlCol="0" anchor="t">
              <a:noAutofit/>
            </a:bodyPr>
            <a:lstStyle/>
            <a:p>
              <a:pPr marL="233318" indent="-233318" defTabSz="914367">
                <a:defRPr/>
              </a:pPr>
              <a:r>
                <a:rPr lang="en-US" sz="1600" dirty="0">
                  <a:solidFill>
                    <a:srgbClr val="505050"/>
                  </a:solidFill>
                  <a:ea typeface="Segoe UI" pitchFamily="34" charset="0"/>
                  <a:cs typeface="Segoe UI" pitchFamily="34" charset="0"/>
                </a:rPr>
                <a:t>3) Develop</a:t>
              </a:r>
            </a:p>
          </p:txBody>
        </p:sp>
        <p:sp>
          <p:nvSpPr>
            <p:cNvPr id="7" name="TextBox 30"/>
            <p:cNvSpPr txBox="1"/>
            <p:nvPr/>
          </p:nvSpPr>
          <p:spPr>
            <a:xfrm>
              <a:off x="7452926" y="1205317"/>
              <a:ext cx="1607606" cy="380946"/>
            </a:xfrm>
            <a:prstGeom prst="rect">
              <a:avLst/>
            </a:prstGeom>
          </p:spPr>
          <p:txBody>
            <a:bodyPr vert="horz" wrap="square" lIns="91427" tIns="91427" rIns="91427" bIns="91427" rtlCol="0" anchor="t">
              <a:noAutofit/>
            </a:bodyPr>
            <a:lstStyle/>
            <a:p>
              <a:pPr marL="233318" indent="-233318" defTabSz="914367">
                <a:defRPr/>
              </a:pPr>
              <a:r>
                <a:rPr lang="en-US" sz="1600" dirty="0">
                  <a:solidFill>
                    <a:srgbClr val="505050"/>
                  </a:solidFill>
                  <a:ea typeface="Segoe UI" pitchFamily="34" charset="0"/>
                  <a:cs typeface="Segoe UI" pitchFamily="34" charset="0"/>
                </a:rPr>
                <a:t>4) Execute</a:t>
              </a:r>
            </a:p>
          </p:txBody>
        </p:sp>
        <p:sp>
          <p:nvSpPr>
            <p:cNvPr id="11" name="TextBox 10"/>
            <p:cNvSpPr txBox="1"/>
            <p:nvPr/>
          </p:nvSpPr>
          <p:spPr>
            <a:xfrm>
              <a:off x="7180370" y="5972913"/>
              <a:ext cx="2447018" cy="380946"/>
            </a:xfrm>
            <a:prstGeom prst="rect">
              <a:avLst/>
            </a:prstGeom>
          </p:spPr>
          <p:txBody>
            <a:bodyPr vert="horz" wrap="square" lIns="91427" tIns="91427" rIns="91427" bIns="91427" rtlCol="0" anchor="t">
              <a:noAutofit/>
            </a:bodyPr>
            <a:lstStyle/>
            <a:p>
              <a:pPr defTabSz="914367">
                <a:defRPr/>
              </a:pPr>
              <a:r>
                <a:rPr lang="en-US" sz="1600" dirty="0">
                  <a:solidFill>
                    <a:srgbClr val="505050"/>
                  </a:solidFill>
                  <a:ea typeface="Segoe UI" pitchFamily="34" charset="0"/>
                  <a:cs typeface="Segoe UI" pitchFamily="34" charset="0"/>
                </a:rPr>
                <a:t>6) Monitor and Improve</a:t>
              </a:r>
            </a:p>
          </p:txBody>
        </p:sp>
        <p:sp>
          <p:nvSpPr>
            <p:cNvPr id="12" name="Rounded Rectangle 11"/>
            <p:cNvSpPr/>
            <p:nvPr/>
          </p:nvSpPr>
          <p:spPr>
            <a:xfrm>
              <a:off x="7493169" y="4385531"/>
              <a:ext cx="1635977"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dirty="0" err="1">
                <a:solidFill>
                  <a:srgbClr val="505050"/>
                </a:solidFill>
              </a:endParaRPr>
            </a:p>
          </p:txBody>
        </p:sp>
        <p:sp>
          <p:nvSpPr>
            <p:cNvPr id="40" name="Rounded Rectangle 39"/>
            <p:cNvSpPr/>
            <p:nvPr/>
          </p:nvSpPr>
          <p:spPr>
            <a:xfrm>
              <a:off x="4685456" y="1698389"/>
              <a:ext cx="1599973"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dirty="0" err="1">
                <a:solidFill>
                  <a:srgbClr val="505050"/>
                </a:solidFill>
              </a:endParaRPr>
            </a:p>
          </p:txBody>
        </p:sp>
        <p:sp>
          <p:nvSpPr>
            <p:cNvPr id="41" name="Rounded Rectangle 40"/>
            <p:cNvSpPr/>
            <p:nvPr/>
          </p:nvSpPr>
          <p:spPr>
            <a:xfrm>
              <a:off x="7452926" y="1672251"/>
              <a:ext cx="1599973"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dirty="0" err="1">
                <a:solidFill>
                  <a:srgbClr val="505050"/>
                </a:solidFill>
              </a:endParaRPr>
            </a:p>
          </p:txBody>
        </p:sp>
        <p:sp>
          <p:nvSpPr>
            <p:cNvPr id="45" name="Rounded Rectangle 44"/>
            <p:cNvSpPr/>
            <p:nvPr/>
          </p:nvSpPr>
          <p:spPr>
            <a:xfrm>
              <a:off x="2536286" y="1695454"/>
              <a:ext cx="1599973"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dirty="0" err="1">
                <a:solidFill>
                  <a:srgbClr val="505050"/>
                </a:solidFill>
              </a:endParaRPr>
            </a:p>
          </p:txBody>
        </p:sp>
        <p:sp>
          <p:nvSpPr>
            <p:cNvPr id="56" name="TextBox 55"/>
            <p:cNvSpPr txBox="1"/>
            <p:nvPr/>
          </p:nvSpPr>
          <p:spPr>
            <a:xfrm>
              <a:off x="2492408" y="1231455"/>
              <a:ext cx="1678801" cy="380946"/>
            </a:xfrm>
            <a:prstGeom prst="rect">
              <a:avLst/>
            </a:prstGeom>
          </p:spPr>
          <p:txBody>
            <a:bodyPr vert="horz" wrap="square" lIns="91427" tIns="91427" rIns="91427" bIns="91427" rtlCol="0" anchor="t">
              <a:noAutofit/>
            </a:bodyPr>
            <a:lstStyle/>
            <a:p>
              <a:pPr marL="233318" indent="-233318" defTabSz="914367">
                <a:defRPr/>
              </a:pPr>
              <a:r>
                <a:rPr lang="en-US" sz="1600" dirty="0">
                  <a:solidFill>
                    <a:srgbClr val="505050"/>
                  </a:solidFill>
                  <a:ea typeface="Segoe UI" pitchFamily="34" charset="0"/>
                  <a:cs typeface="Segoe UI" pitchFamily="34" charset="0"/>
                </a:rPr>
                <a:t>2) Input Binding</a:t>
              </a:r>
            </a:p>
          </p:txBody>
        </p:sp>
        <p:pic>
          <p:nvPicPr>
            <p:cNvPr id="39" name="Picture 38"/>
            <p:cNvPicPr>
              <a:picLocks noChangeAspect="1"/>
            </p:cNvPicPr>
            <p:nvPr/>
          </p:nvPicPr>
          <p:blipFill>
            <a:blip r:embed="rId3"/>
            <a:stretch>
              <a:fillRect/>
            </a:stretch>
          </p:blipFill>
          <p:spPr>
            <a:xfrm>
              <a:off x="5595336" y="3369788"/>
              <a:ext cx="9525" cy="9525"/>
            </a:xfrm>
            <a:prstGeom prst="rect">
              <a:avLst/>
            </a:prstGeom>
          </p:spPr>
        </p:pic>
        <p:grpSp>
          <p:nvGrpSpPr>
            <p:cNvPr id="15" name="Group 14"/>
            <p:cNvGrpSpPr/>
            <p:nvPr/>
          </p:nvGrpSpPr>
          <p:grpSpPr>
            <a:xfrm>
              <a:off x="4750345" y="1800062"/>
              <a:ext cx="1507362" cy="1328386"/>
              <a:chOff x="5361799" y="1370854"/>
              <a:chExt cx="1507362" cy="1328386"/>
            </a:xfrm>
          </p:grpSpPr>
          <p:grpSp>
            <p:nvGrpSpPr>
              <p:cNvPr id="14" name="Group 13"/>
              <p:cNvGrpSpPr/>
              <p:nvPr/>
            </p:nvGrpSpPr>
            <p:grpSpPr>
              <a:xfrm>
                <a:off x="5361799" y="1559283"/>
                <a:ext cx="1423049" cy="1139957"/>
                <a:chOff x="8055949" y="4551928"/>
                <a:chExt cx="1938825" cy="1416061"/>
              </a:xfrm>
            </p:grpSpPr>
            <p:pic>
              <p:nvPicPr>
                <p:cNvPr id="28" name="Picture 27"/>
                <p:cNvPicPr>
                  <a:picLocks noChangeAspect="1"/>
                </p:cNvPicPr>
                <p:nvPr/>
              </p:nvPicPr>
              <p:blipFill>
                <a:blip r:embed="rId4"/>
                <a:stretch>
                  <a:fillRect/>
                </a:stretch>
              </p:blipFill>
              <p:spPr>
                <a:xfrm>
                  <a:off x="8055949" y="4551928"/>
                  <a:ext cx="1938825" cy="1416061"/>
                </a:xfrm>
                <a:prstGeom prst="rect">
                  <a:avLst/>
                </a:prstGeom>
                <a:ln>
                  <a:solidFill>
                    <a:schemeClr val="tx2">
                      <a:lumMod val="50000"/>
                    </a:schemeClr>
                  </a:solidFill>
                </a:ln>
              </p:spPr>
            </p:pic>
            <p:pic>
              <p:nvPicPr>
                <p:cNvPr id="2050" name="Picture 2" descr="Azure Functions screenshot"/>
                <p:cNvPicPr>
                  <a:picLocks noChangeAspect="1" noChangeArrowheads="1"/>
                </p:cNvPicPr>
                <p:nvPr/>
              </p:nvPicPr>
              <p:blipFill rotWithShape="1">
                <a:blip r:embed="rId5">
                  <a:extLst>
                    <a:ext uri="{28A0092B-C50C-407E-A947-70E740481C1C}">
                      <a14:useLocalDpi xmlns:a14="http://schemas.microsoft.com/office/drawing/2010/main" val="0"/>
                    </a:ext>
                  </a:extLst>
                </a:blip>
                <a:srcRect l="15981" t="20881" r="52709" b="41924"/>
                <a:stretch/>
              </p:blipFill>
              <p:spPr bwMode="auto">
                <a:xfrm>
                  <a:off x="8121790" y="4838850"/>
                  <a:ext cx="1809940" cy="1048398"/>
                </a:xfrm>
                <a:prstGeom prst="rect">
                  <a:avLst/>
                </a:prstGeom>
                <a:noFill/>
                <a:extLst>
                  <a:ext uri="{909E8E84-426E-40DD-AFC4-6F175D3DCCD1}">
                    <a14:hiddenFill xmlns:a14="http://schemas.microsoft.com/office/drawing/2010/main">
                      <a:solidFill>
                        <a:srgbClr val="FFFFFF"/>
                      </a:solidFill>
                    </a14:hiddenFill>
                  </a:ext>
                </a:extLst>
              </p:spPr>
            </p:pic>
          </p:grpSp>
          <p:pic>
            <p:nvPicPr>
              <p:cNvPr id="62" name="Picture 61"/>
              <p:cNvPicPr>
                <a:picLocks noChangeAspect="1"/>
              </p:cNvPicPr>
              <p:nvPr/>
            </p:nvPicPr>
            <p:blipFill>
              <a:blip r:embed="rId6"/>
              <a:stretch>
                <a:fillRect/>
              </a:stretch>
            </p:blipFill>
            <p:spPr>
              <a:xfrm>
                <a:off x="6259051" y="1370854"/>
                <a:ext cx="610110" cy="610109"/>
              </a:xfrm>
              <a:prstGeom prst="rect">
                <a:avLst/>
              </a:prstGeom>
            </p:spPr>
          </p:pic>
        </p:grpSp>
        <p:sp>
          <p:nvSpPr>
            <p:cNvPr id="72" name="TextBox 71"/>
            <p:cNvSpPr txBox="1"/>
            <p:nvPr/>
          </p:nvSpPr>
          <p:spPr>
            <a:xfrm>
              <a:off x="9866743" y="1215730"/>
              <a:ext cx="1813315" cy="380946"/>
            </a:xfrm>
            <a:prstGeom prst="rect">
              <a:avLst/>
            </a:prstGeom>
          </p:spPr>
          <p:txBody>
            <a:bodyPr vert="horz" wrap="square" lIns="91427" tIns="91427" rIns="91427" bIns="91427" rtlCol="0" anchor="t">
              <a:noAutofit/>
            </a:bodyPr>
            <a:lstStyle/>
            <a:p>
              <a:pPr defTabSz="914367">
                <a:defRPr/>
              </a:pPr>
              <a:r>
                <a:rPr lang="en-US" sz="1600" dirty="0">
                  <a:solidFill>
                    <a:srgbClr val="505050"/>
                  </a:solidFill>
                  <a:ea typeface="Segoe UI" pitchFamily="34" charset="0"/>
                  <a:cs typeface="Segoe UI" pitchFamily="34" charset="0"/>
                </a:rPr>
                <a:t>5) Output Binding</a:t>
              </a:r>
            </a:p>
          </p:txBody>
        </p:sp>
        <p:sp>
          <p:nvSpPr>
            <p:cNvPr id="73" name="Rounded Rectangle 72"/>
            <p:cNvSpPr/>
            <p:nvPr/>
          </p:nvSpPr>
          <p:spPr>
            <a:xfrm>
              <a:off x="9965905" y="1683240"/>
              <a:ext cx="1635977"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dirty="0" err="1">
                <a:solidFill>
                  <a:srgbClr val="505050"/>
                </a:solidFill>
              </a:endParaRPr>
            </a:p>
          </p:txBody>
        </p:sp>
        <p:grpSp>
          <p:nvGrpSpPr>
            <p:cNvPr id="47" name="Group 46"/>
            <p:cNvGrpSpPr/>
            <p:nvPr/>
          </p:nvGrpSpPr>
          <p:grpSpPr>
            <a:xfrm>
              <a:off x="3992036" y="3374550"/>
              <a:ext cx="2939666" cy="2169945"/>
              <a:chOff x="4161075" y="3745154"/>
              <a:chExt cx="2939666" cy="2169945"/>
            </a:xfrm>
          </p:grpSpPr>
          <p:grpSp>
            <p:nvGrpSpPr>
              <p:cNvPr id="44" name="Group 43"/>
              <p:cNvGrpSpPr/>
              <p:nvPr/>
            </p:nvGrpSpPr>
            <p:grpSpPr>
              <a:xfrm>
                <a:off x="4161075" y="3745154"/>
                <a:ext cx="2939666" cy="2169945"/>
                <a:chOff x="4577261" y="2941066"/>
                <a:chExt cx="2939666" cy="2169945"/>
              </a:xfrm>
            </p:grpSpPr>
            <p:grpSp>
              <p:nvGrpSpPr>
                <p:cNvPr id="43" name="Group 42"/>
                <p:cNvGrpSpPr/>
                <p:nvPr/>
              </p:nvGrpSpPr>
              <p:grpSpPr>
                <a:xfrm>
                  <a:off x="4577261" y="2941066"/>
                  <a:ext cx="2939666" cy="2169945"/>
                  <a:chOff x="4577261" y="2941066"/>
                  <a:chExt cx="2939666" cy="2169945"/>
                </a:xfrm>
              </p:grpSpPr>
              <p:grpSp>
                <p:nvGrpSpPr>
                  <p:cNvPr id="33" name="Group 32"/>
                  <p:cNvGrpSpPr/>
                  <p:nvPr/>
                </p:nvGrpSpPr>
                <p:grpSpPr>
                  <a:xfrm>
                    <a:off x="4577261" y="2941066"/>
                    <a:ext cx="2939666" cy="2169945"/>
                    <a:chOff x="4577261" y="2941066"/>
                    <a:chExt cx="2939666" cy="2169945"/>
                  </a:xfrm>
                </p:grpSpPr>
                <p:sp>
                  <p:nvSpPr>
                    <p:cNvPr id="65" name="Rounded Rectangle 64"/>
                    <p:cNvSpPr/>
                    <p:nvPr/>
                  </p:nvSpPr>
                  <p:spPr>
                    <a:xfrm>
                      <a:off x="4577261" y="3952047"/>
                      <a:ext cx="2939666" cy="1158964"/>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dirty="0" err="1">
                        <a:solidFill>
                          <a:srgbClr val="505050"/>
                        </a:solidFill>
                      </a:endParaRPr>
                    </a:p>
                  </p:txBody>
                </p:sp>
                <p:sp>
                  <p:nvSpPr>
                    <p:cNvPr id="19" name="Right Arrow 18"/>
                    <p:cNvSpPr/>
                    <p:nvPr/>
                  </p:nvSpPr>
                  <p:spPr>
                    <a:xfrm rot="16200000">
                      <a:off x="5343692" y="3765936"/>
                      <a:ext cx="2044456" cy="394715"/>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dirty="0" err="1">
                        <a:solidFill>
                          <a:srgbClr val="505050"/>
                        </a:solidFill>
                      </a:endParaRPr>
                    </a:p>
                  </p:txBody>
                </p:sp>
                <p:sp>
                  <p:nvSpPr>
                    <p:cNvPr id="20" name="Right Arrow 19"/>
                    <p:cNvSpPr/>
                    <p:nvPr/>
                  </p:nvSpPr>
                  <p:spPr>
                    <a:xfrm rot="16200000">
                      <a:off x="4724612" y="3719195"/>
                      <a:ext cx="1950974" cy="394715"/>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dirty="0" err="1">
                        <a:solidFill>
                          <a:srgbClr val="505050"/>
                        </a:solidFill>
                      </a:endParaRPr>
                    </a:p>
                  </p:txBody>
                </p:sp>
              </p:grpSp>
              <p:pic>
                <p:nvPicPr>
                  <p:cNvPr id="22" name="Picture 21"/>
                  <p:cNvPicPr>
                    <a:picLocks noChangeAspect="1"/>
                  </p:cNvPicPr>
                  <p:nvPr/>
                </p:nvPicPr>
                <p:blipFill>
                  <a:blip r:embed="rId7"/>
                  <a:stretch>
                    <a:fillRect/>
                  </a:stretch>
                </p:blipFill>
                <p:spPr>
                  <a:xfrm>
                    <a:off x="4647332" y="4039954"/>
                    <a:ext cx="2784565" cy="945568"/>
                  </a:xfrm>
                  <a:prstGeom prst="rect">
                    <a:avLst/>
                  </a:prstGeom>
                  <a:solidFill>
                    <a:schemeClr val="accent1">
                      <a:lumMod val="60000"/>
                      <a:lumOff val="40000"/>
                    </a:schemeClr>
                  </a:solidFill>
                </p:spPr>
              </p:pic>
            </p:grpSp>
            <p:pic>
              <p:nvPicPr>
                <p:cNvPr id="42" name="Picture 41"/>
                <p:cNvPicPr>
                  <a:picLocks noChangeAspect="1"/>
                </p:cNvPicPr>
                <p:nvPr/>
              </p:nvPicPr>
              <p:blipFill>
                <a:blip r:embed="rId8"/>
                <a:stretch>
                  <a:fillRect/>
                </a:stretch>
              </p:blipFill>
              <p:spPr>
                <a:xfrm>
                  <a:off x="6136751" y="3671631"/>
                  <a:ext cx="492565" cy="515475"/>
                </a:xfrm>
                <a:prstGeom prst="rect">
                  <a:avLst/>
                </a:prstGeom>
                <a:ln>
                  <a:solidFill>
                    <a:schemeClr val="tx1">
                      <a:lumMod val="50000"/>
                    </a:schemeClr>
                  </a:solidFill>
                </a:ln>
              </p:spPr>
            </p:pic>
            <p:pic>
              <p:nvPicPr>
                <p:cNvPr id="21" name="Picture 20"/>
                <p:cNvPicPr>
                  <a:picLocks noChangeAspect="1"/>
                </p:cNvPicPr>
                <p:nvPr/>
              </p:nvPicPr>
              <p:blipFill>
                <a:blip r:embed="rId8"/>
                <a:stretch>
                  <a:fillRect/>
                </a:stretch>
              </p:blipFill>
              <p:spPr>
                <a:xfrm>
                  <a:off x="5465621" y="3671631"/>
                  <a:ext cx="492565" cy="515475"/>
                </a:xfrm>
                <a:prstGeom prst="rect">
                  <a:avLst/>
                </a:prstGeom>
                <a:ln>
                  <a:solidFill>
                    <a:schemeClr val="tx1">
                      <a:lumMod val="50000"/>
                    </a:schemeClr>
                  </a:solidFill>
                </a:ln>
              </p:spPr>
            </p:pic>
          </p:grpSp>
          <p:pic>
            <p:nvPicPr>
              <p:cNvPr id="13" name="Picture 12"/>
              <p:cNvPicPr>
                <a:picLocks noChangeAspect="1"/>
              </p:cNvPicPr>
              <p:nvPr/>
            </p:nvPicPr>
            <p:blipFill>
              <a:blip r:embed="rId9"/>
              <a:stretch>
                <a:fillRect/>
              </a:stretch>
            </p:blipFill>
            <p:spPr>
              <a:xfrm>
                <a:off x="6221343" y="5183217"/>
                <a:ext cx="419100" cy="304800"/>
              </a:xfrm>
              <a:prstGeom prst="rect">
                <a:avLst/>
              </a:prstGeom>
            </p:spPr>
          </p:pic>
          <p:pic>
            <p:nvPicPr>
              <p:cNvPr id="25" name="Picture 24"/>
              <p:cNvPicPr>
                <a:picLocks noChangeAspect="1"/>
              </p:cNvPicPr>
              <p:nvPr/>
            </p:nvPicPr>
            <p:blipFill>
              <a:blip r:embed="rId10"/>
              <a:stretch>
                <a:fillRect/>
              </a:stretch>
            </p:blipFill>
            <p:spPr>
              <a:xfrm>
                <a:off x="5107700" y="5176973"/>
                <a:ext cx="352425" cy="333375"/>
              </a:xfrm>
              <a:prstGeom prst="rect">
                <a:avLst/>
              </a:prstGeom>
            </p:spPr>
          </p:pic>
        </p:grpSp>
        <p:grpSp>
          <p:nvGrpSpPr>
            <p:cNvPr id="84" name="Group 83"/>
            <p:cNvGrpSpPr/>
            <p:nvPr/>
          </p:nvGrpSpPr>
          <p:grpSpPr>
            <a:xfrm>
              <a:off x="1349356" y="1798133"/>
              <a:ext cx="929095" cy="562678"/>
              <a:chOff x="1542307" y="1978562"/>
              <a:chExt cx="929095" cy="562678"/>
            </a:xfrm>
          </p:grpSpPr>
          <p:pic>
            <p:nvPicPr>
              <p:cNvPr id="50" name="Picture 49"/>
              <p:cNvPicPr>
                <a:picLocks noChangeAspect="1"/>
              </p:cNvPicPr>
              <p:nvPr/>
            </p:nvPicPr>
            <p:blipFill rotWithShape="1">
              <a:blip r:embed="rId11"/>
              <a:srcRect t="9057"/>
              <a:stretch/>
            </p:blipFill>
            <p:spPr>
              <a:xfrm>
                <a:off x="1804190" y="1978562"/>
                <a:ext cx="447675" cy="407130"/>
              </a:xfrm>
              <a:prstGeom prst="rect">
                <a:avLst/>
              </a:prstGeom>
            </p:spPr>
          </p:pic>
          <p:sp>
            <p:nvSpPr>
              <p:cNvPr id="86" name="TextBox 85"/>
              <p:cNvSpPr txBox="1"/>
              <p:nvPr/>
            </p:nvSpPr>
            <p:spPr>
              <a:xfrm>
                <a:off x="1542307" y="2253776"/>
                <a:ext cx="929095" cy="287464"/>
              </a:xfrm>
              <a:prstGeom prst="rect">
                <a:avLst/>
              </a:prstGeom>
            </p:spPr>
            <p:txBody>
              <a:bodyPr vert="horz" wrap="square" lIns="91427" tIns="91427" rIns="91427" bIns="91427" rtlCol="0" anchor="t">
                <a:noAutofit/>
              </a:bodyPr>
              <a:lstStyle/>
              <a:p>
                <a:pPr marL="233318" indent="-233318" algn="ctr" defTabSz="914367">
                  <a:defRPr/>
                </a:pPr>
                <a:r>
                  <a:rPr lang="en-US" sz="1100" dirty="0">
                    <a:solidFill>
                      <a:srgbClr val="505050"/>
                    </a:solidFill>
                    <a:ea typeface="Segoe UI" pitchFamily="34" charset="0"/>
                    <a:cs typeface="Segoe UI" pitchFamily="34" charset="0"/>
                  </a:rPr>
                  <a:t>Web </a:t>
                </a:r>
              </a:p>
              <a:p>
                <a:pPr marL="233318" indent="-233318" algn="ctr" defTabSz="914367">
                  <a:defRPr/>
                </a:pPr>
                <a:r>
                  <a:rPr lang="en-US" sz="1100" dirty="0">
                    <a:solidFill>
                      <a:srgbClr val="505050"/>
                    </a:solidFill>
                    <a:ea typeface="Segoe UI" pitchFamily="34" charset="0"/>
                    <a:cs typeface="Segoe UI" pitchFamily="34" charset="0"/>
                  </a:rPr>
                  <a:t>Hooks</a:t>
                </a:r>
              </a:p>
            </p:txBody>
          </p:sp>
        </p:grpSp>
        <p:grpSp>
          <p:nvGrpSpPr>
            <p:cNvPr id="88" name="Group 87"/>
            <p:cNvGrpSpPr/>
            <p:nvPr/>
          </p:nvGrpSpPr>
          <p:grpSpPr>
            <a:xfrm>
              <a:off x="543700" y="1819576"/>
              <a:ext cx="1085684" cy="1422476"/>
              <a:chOff x="790884" y="1495706"/>
              <a:chExt cx="1085684" cy="1422476"/>
            </a:xfrm>
          </p:grpSpPr>
          <p:grpSp>
            <p:nvGrpSpPr>
              <p:cNvPr id="87" name="Group 86"/>
              <p:cNvGrpSpPr/>
              <p:nvPr/>
            </p:nvGrpSpPr>
            <p:grpSpPr>
              <a:xfrm>
                <a:off x="790884" y="1912252"/>
                <a:ext cx="1085684" cy="1005930"/>
                <a:chOff x="746014" y="1462061"/>
                <a:chExt cx="1085684" cy="1005930"/>
              </a:xfrm>
            </p:grpSpPr>
            <p:grpSp>
              <p:nvGrpSpPr>
                <p:cNvPr id="51" name="Group 50"/>
                <p:cNvGrpSpPr/>
                <p:nvPr/>
              </p:nvGrpSpPr>
              <p:grpSpPr>
                <a:xfrm>
                  <a:off x="861774" y="1462061"/>
                  <a:ext cx="801016" cy="793924"/>
                  <a:chOff x="955490" y="1460989"/>
                  <a:chExt cx="801016" cy="793924"/>
                </a:xfrm>
              </p:grpSpPr>
              <p:pic>
                <p:nvPicPr>
                  <p:cNvPr id="78" name="Picture 77" descr="Storage queu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955490" y="1476192"/>
                    <a:ext cx="361147" cy="361148"/>
                  </a:xfrm>
                  <a:prstGeom prst="rect">
                    <a:avLst/>
                  </a:prstGeom>
                  <a:solidFill>
                    <a:schemeClr val="bg2">
                      <a:lumMod val="75000"/>
                    </a:schemeClr>
                  </a:solidFill>
                </p:spPr>
              </p:pic>
              <p:pic>
                <p:nvPicPr>
                  <p:cNvPr id="79" name="Picture 78" descr="Storage blob.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55490" y="1887456"/>
                    <a:ext cx="367455" cy="367457"/>
                  </a:xfrm>
                  <a:prstGeom prst="rect">
                    <a:avLst/>
                  </a:prstGeom>
                  <a:solidFill>
                    <a:srgbClr val="005AA1"/>
                  </a:solidFill>
                </p:spPr>
              </p:pic>
              <p:pic>
                <p:nvPicPr>
                  <p:cNvPr id="80" name="Picture 79"/>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1382572" y="1872954"/>
                    <a:ext cx="373934" cy="373934"/>
                  </a:xfrm>
                  <a:prstGeom prst="rect">
                    <a:avLst/>
                  </a:prstGeom>
                  <a:solidFill>
                    <a:srgbClr val="005AA1"/>
                  </a:solidFill>
                </p:spPr>
              </p:pic>
              <p:pic>
                <p:nvPicPr>
                  <p:cNvPr id="81" name="Picture 80"/>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398871" y="1460989"/>
                    <a:ext cx="357634" cy="362902"/>
                  </a:xfrm>
                  <a:prstGeom prst="rect">
                    <a:avLst/>
                  </a:prstGeom>
                  <a:solidFill>
                    <a:srgbClr val="005AA1"/>
                  </a:solidFill>
                </p:spPr>
              </p:pic>
            </p:grpSp>
            <p:sp>
              <p:nvSpPr>
                <p:cNvPr id="85" name="TextBox 84"/>
                <p:cNvSpPr txBox="1"/>
                <p:nvPr/>
              </p:nvSpPr>
              <p:spPr>
                <a:xfrm>
                  <a:off x="746014" y="2180527"/>
                  <a:ext cx="1085684" cy="287464"/>
                </a:xfrm>
                <a:prstGeom prst="rect">
                  <a:avLst/>
                </a:prstGeom>
              </p:spPr>
              <p:txBody>
                <a:bodyPr vert="horz" wrap="square" lIns="91427" tIns="91427" rIns="91427" bIns="91427" rtlCol="0" anchor="t">
                  <a:noAutofit/>
                </a:bodyPr>
                <a:lstStyle/>
                <a:p>
                  <a:pPr marL="233318" indent="-233318" defTabSz="914367">
                    <a:defRPr/>
                  </a:pPr>
                  <a:r>
                    <a:rPr lang="en-US" sz="1100" dirty="0">
                      <a:solidFill>
                        <a:srgbClr val="505050"/>
                      </a:solidFill>
                      <a:ea typeface="Segoe UI" pitchFamily="34" charset="0"/>
                      <a:cs typeface="Segoe UI" pitchFamily="34" charset="0"/>
                    </a:rPr>
                    <a:t>Azure Services</a:t>
                  </a:r>
                </a:p>
              </p:txBody>
            </p:sp>
          </p:grpSp>
          <p:pic>
            <p:nvPicPr>
              <p:cNvPr id="98" name="Picture 97" descr="Service Bus.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113367" y="1495706"/>
                <a:ext cx="370431" cy="370431"/>
              </a:xfrm>
              <a:prstGeom prst="rect">
                <a:avLst/>
              </a:prstGeom>
              <a:solidFill>
                <a:srgbClr val="005AA1"/>
              </a:solidFill>
            </p:spPr>
          </p:pic>
        </p:grpSp>
        <p:grpSp>
          <p:nvGrpSpPr>
            <p:cNvPr id="114" name="Group 113"/>
            <p:cNvGrpSpPr/>
            <p:nvPr/>
          </p:nvGrpSpPr>
          <p:grpSpPr>
            <a:xfrm>
              <a:off x="2785607" y="1798133"/>
              <a:ext cx="1085684" cy="1440947"/>
              <a:chOff x="2950495" y="1474263"/>
              <a:chExt cx="1085684" cy="1440947"/>
            </a:xfrm>
          </p:grpSpPr>
          <p:sp>
            <p:nvSpPr>
              <p:cNvPr id="91" name="TextBox 90"/>
              <p:cNvSpPr txBox="1"/>
              <p:nvPr/>
            </p:nvSpPr>
            <p:spPr>
              <a:xfrm>
                <a:off x="2950495" y="2627746"/>
                <a:ext cx="1085684" cy="287464"/>
              </a:xfrm>
              <a:prstGeom prst="rect">
                <a:avLst/>
              </a:prstGeom>
            </p:spPr>
            <p:txBody>
              <a:bodyPr vert="horz" wrap="square" lIns="91427" tIns="91427" rIns="91427" bIns="91427" rtlCol="0" anchor="t">
                <a:noAutofit/>
              </a:bodyPr>
              <a:lstStyle/>
              <a:p>
                <a:pPr marL="233318" indent="-233318" defTabSz="914367">
                  <a:defRPr/>
                </a:pPr>
                <a:r>
                  <a:rPr lang="en-US" sz="1100" dirty="0">
                    <a:solidFill>
                      <a:srgbClr val="505050"/>
                    </a:solidFill>
                    <a:ea typeface="Segoe UI" pitchFamily="34" charset="0"/>
                    <a:cs typeface="Segoe UI" pitchFamily="34" charset="0"/>
                  </a:rPr>
                  <a:t>Azure Services</a:t>
                </a:r>
              </a:p>
            </p:txBody>
          </p:sp>
          <p:grpSp>
            <p:nvGrpSpPr>
              <p:cNvPr id="99" name="Group 98"/>
              <p:cNvGrpSpPr/>
              <p:nvPr/>
            </p:nvGrpSpPr>
            <p:grpSpPr>
              <a:xfrm>
                <a:off x="3121300" y="1474263"/>
                <a:ext cx="802784" cy="1208251"/>
                <a:chOff x="2969480" y="1482016"/>
                <a:chExt cx="802784" cy="1208251"/>
              </a:xfrm>
            </p:grpSpPr>
            <p:pic>
              <p:nvPicPr>
                <p:cNvPr id="92" name="Picture 91" descr="Storage queu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2971248" y="1484743"/>
                  <a:ext cx="361147" cy="361148"/>
                </a:xfrm>
                <a:prstGeom prst="rect">
                  <a:avLst/>
                </a:prstGeom>
                <a:solidFill>
                  <a:schemeClr val="bg2">
                    <a:lumMod val="75000"/>
                  </a:schemeClr>
                </a:solidFill>
              </p:spPr>
            </p:pic>
            <p:pic>
              <p:nvPicPr>
                <p:cNvPr id="93" name="Picture 92" descr="Storage blob.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2971248" y="1896007"/>
                  <a:ext cx="367455" cy="367457"/>
                </a:xfrm>
                <a:prstGeom prst="rect">
                  <a:avLst/>
                </a:prstGeom>
                <a:solidFill>
                  <a:srgbClr val="005AA1"/>
                </a:solidFill>
              </p:spPr>
            </p:pic>
            <p:pic>
              <p:nvPicPr>
                <p:cNvPr id="94" name="Picture 93"/>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398330" y="1881505"/>
                  <a:ext cx="373934" cy="373934"/>
                </a:xfrm>
                <a:prstGeom prst="rect">
                  <a:avLst/>
                </a:prstGeom>
                <a:solidFill>
                  <a:srgbClr val="005AA1"/>
                </a:solidFill>
              </p:spPr>
            </p:pic>
            <p:pic>
              <p:nvPicPr>
                <p:cNvPr id="96" name="Picture 95"/>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3372122" y="1482016"/>
                  <a:ext cx="393021" cy="358628"/>
                </a:xfrm>
                <a:prstGeom prst="rect">
                  <a:avLst/>
                </a:prstGeom>
                <a:solidFill>
                  <a:srgbClr val="005AA1"/>
                </a:solidFill>
              </p:spPr>
            </p:pic>
            <p:pic>
              <p:nvPicPr>
                <p:cNvPr id="97" name="Picture 96"/>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2969480" y="2318229"/>
                  <a:ext cx="372037" cy="372038"/>
                </a:xfrm>
                <a:prstGeom prst="rect">
                  <a:avLst/>
                </a:prstGeom>
                <a:solidFill>
                  <a:srgbClr val="005AA1"/>
                </a:solidFill>
              </p:spPr>
            </p:pic>
            <p:pic>
              <p:nvPicPr>
                <p:cNvPr id="100" name="Picture 99" descr="Storage tab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3406406" y="2311700"/>
                  <a:ext cx="331908" cy="378567"/>
                </a:xfrm>
                <a:prstGeom prst="rect">
                  <a:avLst/>
                </a:prstGeom>
                <a:solidFill>
                  <a:srgbClr val="005AA1"/>
                </a:solidFill>
              </p:spPr>
            </p:pic>
          </p:grpSp>
        </p:grpSp>
        <p:grpSp>
          <p:nvGrpSpPr>
            <p:cNvPr id="101" name="Group 100"/>
            <p:cNvGrpSpPr/>
            <p:nvPr/>
          </p:nvGrpSpPr>
          <p:grpSpPr>
            <a:xfrm>
              <a:off x="7651112" y="1902222"/>
              <a:ext cx="1085684" cy="1040130"/>
              <a:chOff x="9695591" y="3636098"/>
              <a:chExt cx="1085684" cy="1040130"/>
            </a:xfrm>
          </p:grpSpPr>
          <p:grpSp>
            <p:nvGrpSpPr>
              <p:cNvPr id="103" name="Group 102"/>
              <p:cNvGrpSpPr/>
              <p:nvPr/>
            </p:nvGrpSpPr>
            <p:grpSpPr>
              <a:xfrm>
                <a:off x="9807936" y="3636098"/>
                <a:ext cx="918421" cy="846402"/>
                <a:chOff x="827088" y="-3463925"/>
                <a:chExt cx="3833812" cy="3816350"/>
              </a:xfrm>
            </p:grpSpPr>
            <p:sp>
              <p:nvSpPr>
                <p:cNvPr id="104"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505050"/>
                    </a:solidFill>
                  </a:endParaRPr>
                </a:p>
              </p:txBody>
            </p:sp>
            <p:sp>
              <p:nvSpPr>
                <p:cNvPr id="105"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505050"/>
                    </a:solidFill>
                  </a:endParaRPr>
                </a:p>
              </p:txBody>
            </p:sp>
            <p:sp>
              <p:nvSpPr>
                <p:cNvPr id="106"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505050"/>
                    </a:solidFill>
                  </a:endParaRPr>
                </a:p>
              </p:txBody>
            </p:sp>
            <p:sp>
              <p:nvSpPr>
                <p:cNvPr id="107"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505050"/>
                    </a:solidFill>
                  </a:endParaRPr>
                </a:p>
              </p:txBody>
            </p:sp>
            <p:sp>
              <p:nvSpPr>
                <p:cNvPr id="108"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505050"/>
                    </a:solidFill>
                  </a:endParaRPr>
                </a:p>
              </p:txBody>
            </p:sp>
            <p:sp>
              <p:nvSpPr>
                <p:cNvPr id="109"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505050"/>
                    </a:solidFill>
                  </a:endParaRPr>
                </a:p>
              </p:txBody>
            </p:sp>
            <p:sp>
              <p:nvSpPr>
                <p:cNvPr id="110"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505050"/>
                    </a:solidFill>
                  </a:endParaRPr>
                </a:p>
              </p:txBody>
            </p:sp>
            <p:sp>
              <p:nvSpPr>
                <p:cNvPr id="111"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505050"/>
                    </a:solidFill>
                  </a:endParaRPr>
                </a:p>
              </p:txBody>
            </p:sp>
          </p:grpSp>
          <p:sp>
            <p:nvSpPr>
              <p:cNvPr id="113" name="TextBox 112"/>
              <p:cNvSpPr txBox="1"/>
              <p:nvPr/>
            </p:nvSpPr>
            <p:spPr>
              <a:xfrm>
                <a:off x="9695591" y="4388764"/>
                <a:ext cx="1085684" cy="287464"/>
              </a:xfrm>
              <a:prstGeom prst="rect">
                <a:avLst/>
              </a:prstGeom>
            </p:spPr>
            <p:txBody>
              <a:bodyPr vert="horz" wrap="square" lIns="91427" tIns="91427" rIns="91427" bIns="91427" rtlCol="0" anchor="t">
                <a:noAutofit/>
              </a:bodyPr>
              <a:lstStyle/>
              <a:p>
                <a:pPr marL="233318" indent="-233318" algn="ctr" defTabSz="914367">
                  <a:defRPr/>
                </a:pPr>
                <a:r>
                  <a:rPr lang="en-US" sz="1100" dirty="0">
                    <a:solidFill>
                      <a:srgbClr val="505050"/>
                    </a:solidFill>
                    <a:ea typeface="Segoe UI" pitchFamily="34" charset="0"/>
                    <a:cs typeface="Segoe UI" pitchFamily="34" charset="0"/>
                  </a:rPr>
                  <a:t>App Services</a:t>
                </a:r>
              </a:p>
              <a:p>
                <a:pPr marL="233318" indent="-233318" algn="ctr" defTabSz="914367">
                  <a:defRPr/>
                </a:pPr>
                <a:r>
                  <a:rPr lang="en-US" sz="1100" dirty="0">
                    <a:solidFill>
                      <a:srgbClr val="505050"/>
                    </a:solidFill>
                    <a:ea typeface="Segoe UI" pitchFamily="34" charset="0"/>
                    <a:cs typeface="Segoe UI" pitchFamily="34" charset="0"/>
                  </a:rPr>
                  <a:t>Hosting Plans</a:t>
                </a:r>
              </a:p>
            </p:txBody>
          </p:sp>
        </p:grpSp>
        <p:grpSp>
          <p:nvGrpSpPr>
            <p:cNvPr id="116" name="Group 115"/>
            <p:cNvGrpSpPr/>
            <p:nvPr/>
          </p:nvGrpSpPr>
          <p:grpSpPr>
            <a:xfrm>
              <a:off x="9986779" y="1790629"/>
              <a:ext cx="1085684" cy="1440947"/>
              <a:chOff x="2950495" y="1474263"/>
              <a:chExt cx="1085684" cy="1440947"/>
            </a:xfrm>
          </p:grpSpPr>
          <p:sp>
            <p:nvSpPr>
              <p:cNvPr id="117" name="TextBox 116"/>
              <p:cNvSpPr txBox="1"/>
              <p:nvPr/>
            </p:nvSpPr>
            <p:spPr>
              <a:xfrm>
                <a:off x="2950495" y="2627746"/>
                <a:ext cx="1085684" cy="287464"/>
              </a:xfrm>
              <a:prstGeom prst="rect">
                <a:avLst/>
              </a:prstGeom>
            </p:spPr>
            <p:txBody>
              <a:bodyPr vert="horz" wrap="square" lIns="91427" tIns="91427" rIns="91427" bIns="91427" rtlCol="0" anchor="t">
                <a:noAutofit/>
              </a:bodyPr>
              <a:lstStyle/>
              <a:p>
                <a:pPr marL="233318" indent="-233318" defTabSz="914367">
                  <a:defRPr/>
                </a:pPr>
                <a:r>
                  <a:rPr lang="en-US" sz="1100" dirty="0">
                    <a:solidFill>
                      <a:srgbClr val="505050"/>
                    </a:solidFill>
                    <a:ea typeface="Segoe UI" pitchFamily="34" charset="0"/>
                    <a:cs typeface="Segoe UI" pitchFamily="34" charset="0"/>
                  </a:rPr>
                  <a:t>Azure Services</a:t>
                </a:r>
              </a:p>
            </p:txBody>
          </p:sp>
          <p:grpSp>
            <p:nvGrpSpPr>
              <p:cNvPr id="118" name="Group 117"/>
              <p:cNvGrpSpPr/>
              <p:nvPr/>
            </p:nvGrpSpPr>
            <p:grpSpPr>
              <a:xfrm>
                <a:off x="3121300" y="1474263"/>
                <a:ext cx="802784" cy="1208251"/>
                <a:chOff x="2969480" y="1482016"/>
                <a:chExt cx="802784" cy="1208251"/>
              </a:xfrm>
            </p:grpSpPr>
            <p:pic>
              <p:nvPicPr>
                <p:cNvPr id="119" name="Picture 118" descr="Storage queu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2971248" y="1484743"/>
                  <a:ext cx="361147" cy="361148"/>
                </a:xfrm>
                <a:prstGeom prst="rect">
                  <a:avLst/>
                </a:prstGeom>
                <a:solidFill>
                  <a:schemeClr val="bg2">
                    <a:lumMod val="75000"/>
                  </a:schemeClr>
                </a:solidFill>
              </p:spPr>
            </p:pic>
            <p:pic>
              <p:nvPicPr>
                <p:cNvPr id="120" name="Picture 119" descr="Storage blob.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2971248" y="1896007"/>
                  <a:ext cx="367455" cy="367457"/>
                </a:xfrm>
                <a:prstGeom prst="rect">
                  <a:avLst/>
                </a:prstGeom>
                <a:solidFill>
                  <a:srgbClr val="005AA1"/>
                </a:solidFill>
              </p:spPr>
            </p:pic>
            <p:pic>
              <p:nvPicPr>
                <p:cNvPr id="121" name="Picture 120"/>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398330" y="1881505"/>
                  <a:ext cx="373934" cy="373934"/>
                </a:xfrm>
                <a:prstGeom prst="rect">
                  <a:avLst/>
                </a:prstGeom>
                <a:solidFill>
                  <a:srgbClr val="005AA1"/>
                </a:solidFill>
              </p:spPr>
            </p:pic>
            <p:pic>
              <p:nvPicPr>
                <p:cNvPr id="122" name="Picture 121"/>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3372122" y="1482016"/>
                  <a:ext cx="393021" cy="358628"/>
                </a:xfrm>
                <a:prstGeom prst="rect">
                  <a:avLst/>
                </a:prstGeom>
                <a:solidFill>
                  <a:srgbClr val="005AA1"/>
                </a:solidFill>
              </p:spPr>
            </p:pic>
            <p:pic>
              <p:nvPicPr>
                <p:cNvPr id="123" name="Picture 122"/>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2969480" y="2318229"/>
                  <a:ext cx="372037" cy="372038"/>
                </a:xfrm>
                <a:prstGeom prst="rect">
                  <a:avLst/>
                </a:prstGeom>
                <a:solidFill>
                  <a:srgbClr val="005AA1"/>
                </a:solidFill>
              </p:spPr>
            </p:pic>
            <p:pic>
              <p:nvPicPr>
                <p:cNvPr id="124" name="Picture 123" descr="Storage tab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3406406" y="2311700"/>
                  <a:ext cx="331908" cy="378567"/>
                </a:xfrm>
                <a:prstGeom prst="rect">
                  <a:avLst/>
                </a:prstGeom>
                <a:solidFill>
                  <a:srgbClr val="005AA1"/>
                </a:solidFill>
              </p:spPr>
            </p:pic>
          </p:grpSp>
        </p:grpSp>
        <p:pic>
          <p:nvPicPr>
            <p:cNvPr id="125" name="Picture 124"/>
            <p:cNvPicPr>
              <a:picLocks noChangeAspect="1"/>
            </p:cNvPicPr>
            <p:nvPr/>
          </p:nvPicPr>
          <p:blipFill>
            <a:blip r:embed="rId20"/>
            <a:stretch>
              <a:fillRect/>
            </a:stretch>
          </p:blipFill>
          <p:spPr>
            <a:xfrm rot="19807083">
              <a:off x="10978974" y="2243927"/>
              <a:ext cx="610838" cy="305419"/>
            </a:xfrm>
            <a:prstGeom prst="rect">
              <a:avLst/>
            </a:prstGeom>
          </p:spPr>
        </p:pic>
        <p:pic>
          <p:nvPicPr>
            <p:cNvPr id="127" name="Picture 126"/>
            <p:cNvPicPr>
              <a:picLocks noChangeAspect="1"/>
            </p:cNvPicPr>
            <p:nvPr/>
          </p:nvPicPr>
          <p:blipFill>
            <a:blip r:embed="rId20"/>
            <a:stretch>
              <a:fillRect/>
            </a:stretch>
          </p:blipFill>
          <p:spPr>
            <a:xfrm rot="20391909">
              <a:off x="1471452" y="2645211"/>
              <a:ext cx="610838" cy="305419"/>
            </a:xfrm>
            <a:prstGeom prst="rect">
              <a:avLst/>
            </a:prstGeom>
          </p:spPr>
        </p:pic>
        <p:pic>
          <p:nvPicPr>
            <p:cNvPr id="130" name="Picture 129"/>
            <p:cNvPicPr>
              <a:picLocks noChangeAspect="1"/>
            </p:cNvPicPr>
            <p:nvPr/>
          </p:nvPicPr>
          <p:blipFill>
            <a:blip r:embed="rId4"/>
            <a:stretch>
              <a:fillRect/>
            </a:stretch>
          </p:blipFill>
          <p:spPr>
            <a:xfrm>
              <a:off x="7523944" y="4455150"/>
              <a:ext cx="1586914" cy="1523310"/>
            </a:xfrm>
            <a:prstGeom prst="rect">
              <a:avLst/>
            </a:prstGeom>
            <a:ln>
              <a:noFill/>
            </a:ln>
          </p:spPr>
        </p:pic>
      </p:grpSp>
    </p:spTree>
    <p:extLst>
      <p:ext uri="{BB962C8B-B14F-4D97-AF65-F5344CB8AC3E}">
        <p14:creationId xmlns:p14="http://schemas.microsoft.com/office/powerpoint/2010/main" val="26877463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979168"/>
            <a:ext cx="11655840" cy="899665"/>
          </a:xfrm>
        </p:spPr>
        <p:txBody>
          <a:bodyPr/>
          <a:lstStyle/>
          <a:p>
            <a:r>
              <a:rPr lang="en-US" sz="7200" dirty="0">
                <a:solidFill>
                  <a:srgbClr val="0078D7"/>
                </a:solidFill>
              </a:rPr>
              <a:t>Azure Functions Demo</a:t>
            </a:r>
          </a:p>
        </p:txBody>
      </p:sp>
    </p:spTree>
    <p:extLst>
      <p:ext uri="{BB962C8B-B14F-4D97-AF65-F5344CB8AC3E}">
        <p14:creationId xmlns:p14="http://schemas.microsoft.com/office/powerpoint/2010/main" val="26204228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started and reach out!</a:t>
            </a:r>
          </a:p>
        </p:txBody>
      </p:sp>
      <p:sp>
        <p:nvSpPr>
          <p:cNvPr id="3" name="Text Placeholder 2"/>
          <p:cNvSpPr>
            <a:spLocks noGrp="1"/>
          </p:cNvSpPr>
          <p:nvPr>
            <p:ph type="body" sz="quarter" idx="10"/>
          </p:nvPr>
        </p:nvSpPr>
        <p:spPr>
          <a:xfrm>
            <a:off x="269239" y="1189177"/>
            <a:ext cx="11653523" cy="2055114"/>
          </a:xfrm>
        </p:spPr>
        <p:txBody>
          <a:bodyPr/>
          <a:lstStyle/>
          <a:p>
            <a:r>
              <a:rPr lang="en-US" dirty="0"/>
              <a:t>Try Functions – </a:t>
            </a:r>
            <a:r>
              <a:rPr lang="en-US" dirty="0">
                <a:hlinkClick r:id="rId2"/>
              </a:rPr>
              <a:t>https://functions.azure.com/try</a:t>
            </a:r>
            <a:r>
              <a:rPr lang="en-US" dirty="0"/>
              <a:t> </a:t>
            </a:r>
          </a:p>
          <a:p>
            <a:r>
              <a:rPr lang="en-US" dirty="0"/>
              <a:t>Try App Service – </a:t>
            </a:r>
            <a:r>
              <a:rPr lang="en-US" dirty="0">
                <a:hlinkClick r:id="rId3"/>
              </a:rPr>
              <a:t>https://tryappservice.azure.com</a:t>
            </a:r>
            <a:endParaRPr lang="en-US" dirty="0"/>
          </a:p>
          <a:p>
            <a:endParaRPr lang="en-US" dirty="0"/>
          </a:p>
        </p:txBody>
      </p:sp>
      <p:pic>
        <p:nvPicPr>
          <p:cNvPr id="5" name="Picture 6"/>
          <p:cNvPicPr>
            <a:picLocks noChangeAspect="1"/>
          </p:cNvPicPr>
          <p:nvPr/>
        </p:nvPicPr>
        <p:blipFill>
          <a:blip r:embed="rId4"/>
          <a:stretch>
            <a:fillRect/>
          </a:stretch>
        </p:blipFill>
        <p:spPr>
          <a:xfrm>
            <a:off x="1435409" y="2711872"/>
            <a:ext cx="4266582" cy="3765128"/>
          </a:xfrm>
          <a:prstGeom prst="rect">
            <a:avLst/>
          </a:prstGeom>
        </p:spPr>
      </p:pic>
      <p:grpSp>
        <p:nvGrpSpPr>
          <p:cNvPr id="7" name="Group 6"/>
          <p:cNvGrpSpPr/>
          <p:nvPr/>
        </p:nvGrpSpPr>
        <p:grpSpPr>
          <a:xfrm>
            <a:off x="6868161" y="3003972"/>
            <a:ext cx="3341396" cy="3079328"/>
            <a:chOff x="827088" y="-3463925"/>
            <a:chExt cx="3833812" cy="3816350"/>
          </a:xfrm>
          <a:solidFill>
            <a:srgbClr val="00B0F0"/>
          </a:solidFill>
        </p:grpSpPr>
        <p:sp>
          <p:nvSpPr>
            <p:cNvPr id="8"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FFFFFF"/>
                </a:solidFill>
                <a:latin typeface="Segoe UI Light" charset="0"/>
              </a:endParaRPr>
            </a:p>
          </p:txBody>
        </p:sp>
        <p:sp>
          <p:nvSpPr>
            <p:cNvPr id="9"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FFFFFF"/>
                </a:solidFill>
                <a:latin typeface="Segoe UI Light" charset="0"/>
              </a:endParaRPr>
            </a:p>
          </p:txBody>
        </p:sp>
        <p:sp>
          <p:nvSpPr>
            <p:cNvPr id="10"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FFFFFF"/>
                </a:solidFill>
                <a:latin typeface="Segoe UI Light" charset="0"/>
              </a:endParaRPr>
            </a:p>
          </p:txBody>
        </p:sp>
        <p:sp>
          <p:nvSpPr>
            <p:cNvPr id="11"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FFFFFF"/>
                </a:solidFill>
                <a:latin typeface="Segoe UI Light" charset="0"/>
              </a:endParaRPr>
            </a:p>
          </p:txBody>
        </p:sp>
      </p:grpSp>
    </p:spTree>
    <p:extLst>
      <p:ext uri="{BB962C8B-B14F-4D97-AF65-F5344CB8AC3E}">
        <p14:creationId xmlns:p14="http://schemas.microsoft.com/office/powerpoint/2010/main" val="36195028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979168"/>
            <a:ext cx="11655840" cy="899665"/>
          </a:xfrm>
        </p:spPr>
        <p:txBody>
          <a:bodyPr/>
          <a:lstStyle/>
          <a:p>
            <a:r>
              <a:rPr lang="en-US" sz="13800" dirty="0">
                <a:solidFill>
                  <a:srgbClr val="0078D7"/>
                </a:solidFill>
              </a:rPr>
              <a:t>Questions?</a:t>
            </a:r>
          </a:p>
        </p:txBody>
      </p:sp>
    </p:spTree>
    <p:extLst>
      <p:ext uri="{BB962C8B-B14F-4D97-AF65-F5344CB8AC3E}">
        <p14:creationId xmlns:p14="http://schemas.microsoft.com/office/powerpoint/2010/main" val="17821996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err="1"/>
              <a:t>serverless</a:t>
            </a:r>
            <a:r>
              <a:rPr lang="en-US" dirty="0"/>
              <a:t>”</a:t>
            </a:r>
          </a:p>
        </p:txBody>
      </p:sp>
      <p:grpSp>
        <p:nvGrpSpPr>
          <p:cNvPr id="203" name="Group 202"/>
          <p:cNvGrpSpPr/>
          <p:nvPr/>
        </p:nvGrpSpPr>
        <p:grpSpPr>
          <a:xfrm>
            <a:off x="3859609" y="1189176"/>
            <a:ext cx="4192342" cy="5162149"/>
            <a:chOff x="4158354" y="1189176"/>
            <a:chExt cx="4192342" cy="5162149"/>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Event-driven scale</a:t>
              </a:r>
            </a:p>
          </p:txBody>
        </p:sp>
      </p:grpSp>
      <p:grpSp>
        <p:nvGrpSpPr>
          <p:cNvPr id="204" name="Group 203"/>
          <p:cNvGrpSpPr/>
          <p:nvPr/>
        </p:nvGrpSpPr>
        <p:grpSpPr>
          <a:xfrm>
            <a:off x="7567771" y="840651"/>
            <a:ext cx="4889392" cy="5510674"/>
            <a:chOff x="7567771" y="840651"/>
            <a:chExt cx="4889392" cy="5510674"/>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Sub-second billing</a:t>
              </a:r>
            </a:p>
          </p:txBody>
        </p:sp>
      </p:grpSp>
      <p:grpSp>
        <p:nvGrpSpPr>
          <p:cNvPr id="202" name="Group 201"/>
          <p:cNvGrpSpPr/>
          <p:nvPr/>
        </p:nvGrpSpPr>
        <p:grpSpPr>
          <a:xfrm>
            <a:off x="825302" y="779528"/>
            <a:ext cx="2560320" cy="5571797"/>
            <a:chOff x="825302" y="779528"/>
            <a:chExt cx="2560320" cy="5571797"/>
          </a:xfrm>
        </p:grpSpPr>
        <p:sp>
          <p:nvSpPr>
            <p:cNvPr id="60" name="TextBox 59"/>
            <p:cNvSpPr txBox="1"/>
            <p:nvPr/>
          </p:nvSpPr>
          <p:spPr>
            <a:xfrm>
              <a:off x="1300172" y="5446462"/>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2165473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is it different</a:t>
            </a:r>
          </a:p>
        </p:txBody>
      </p:sp>
      <p:grpSp>
        <p:nvGrpSpPr>
          <p:cNvPr id="392" name="Group 391"/>
          <p:cNvGrpSpPr/>
          <p:nvPr/>
        </p:nvGrpSpPr>
        <p:grpSpPr>
          <a:xfrm>
            <a:off x="8533578" y="1189176"/>
            <a:ext cx="2756223" cy="2097939"/>
            <a:chOff x="8533578" y="1189176"/>
            <a:chExt cx="2756223" cy="2097939"/>
          </a:xfrm>
        </p:grpSpPr>
        <p:sp>
          <p:nvSpPr>
            <p:cNvPr id="11" name="TextBox 10"/>
            <p:cNvSpPr txBox="1"/>
            <p:nvPr/>
          </p:nvSpPr>
          <p:spPr>
            <a:xfrm>
              <a:off x="9037402" y="1189176"/>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Complex framework</a:t>
              </a:r>
            </a:p>
          </p:txBody>
        </p:sp>
        <p:pic>
          <p:nvPicPr>
            <p:cNvPr id="20" name="Picture 19"/>
            <p:cNvPicPr>
              <a:picLocks noChangeAspect="1"/>
            </p:cNvPicPr>
            <p:nvPr/>
          </p:nvPicPr>
          <p:blipFill>
            <a:blip r:embed="rId3"/>
            <a:stretch>
              <a:fillRect/>
            </a:stretch>
          </p:blipFill>
          <p:spPr>
            <a:xfrm>
              <a:off x="8533578" y="2125837"/>
              <a:ext cx="896991" cy="896991"/>
            </a:xfrm>
            <a:prstGeom prst="rect">
              <a:avLst/>
            </a:prstGeom>
          </p:spPr>
        </p:pic>
        <p:pic>
          <p:nvPicPr>
            <p:cNvPr id="21" name="Picture 20"/>
            <p:cNvPicPr>
              <a:picLocks noChangeAspect="1"/>
            </p:cNvPicPr>
            <p:nvPr/>
          </p:nvPicPr>
          <p:blipFill>
            <a:blip r:embed="rId3"/>
            <a:stretch>
              <a:fillRect/>
            </a:stretch>
          </p:blipFill>
          <p:spPr>
            <a:xfrm>
              <a:off x="9009455" y="2009194"/>
              <a:ext cx="896991" cy="896991"/>
            </a:xfrm>
            <a:prstGeom prst="rect">
              <a:avLst/>
            </a:prstGeom>
          </p:spPr>
        </p:pic>
        <p:pic>
          <p:nvPicPr>
            <p:cNvPr id="22" name="Picture 21"/>
            <p:cNvPicPr>
              <a:picLocks noChangeAspect="1"/>
            </p:cNvPicPr>
            <p:nvPr/>
          </p:nvPicPr>
          <p:blipFill>
            <a:blip r:embed="rId3"/>
            <a:stretch>
              <a:fillRect/>
            </a:stretch>
          </p:blipFill>
          <p:spPr>
            <a:xfrm>
              <a:off x="9472250" y="1885578"/>
              <a:ext cx="896991" cy="896991"/>
            </a:xfrm>
            <a:prstGeom prst="rect">
              <a:avLst/>
            </a:prstGeom>
          </p:spPr>
        </p:pic>
        <p:pic>
          <p:nvPicPr>
            <p:cNvPr id="23" name="Picture 22"/>
            <p:cNvPicPr>
              <a:picLocks noChangeAspect="1"/>
            </p:cNvPicPr>
            <p:nvPr/>
          </p:nvPicPr>
          <p:blipFill>
            <a:blip r:embed="rId3"/>
            <a:stretch>
              <a:fillRect/>
            </a:stretch>
          </p:blipFill>
          <p:spPr>
            <a:xfrm>
              <a:off x="9930015" y="2171700"/>
              <a:ext cx="896991" cy="896991"/>
            </a:xfrm>
            <a:prstGeom prst="rect">
              <a:avLst/>
            </a:prstGeom>
          </p:spPr>
        </p:pic>
        <p:pic>
          <p:nvPicPr>
            <p:cNvPr id="24" name="Picture 23"/>
            <p:cNvPicPr>
              <a:picLocks noChangeAspect="1"/>
            </p:cNvPicPr>
            <p:nvPr/>
          </p:nvPicPr>
          <p:blipFill>
            <a:blip r:embed="rId3"/>
            <a:stretch>
              <a:fillRect/>
            </a:stretch>
          </p:blipFill>
          <p:spPr>
            <a:xfrm>
              <a:off x="9930015" y="1772353"/>
              <a:ext cx="896991" cy="896991"/>
            </a:xfrm>
            <a:prstGeom prst="rect">
              <a:avLst/>
            </a:prstGeom>
          </p:spPr>
        </p:pic>
        <p:pic>
          <p:nvPicPr>
            <p:cNvPr id="25" name="Picture 24"/>
            <p:cNvPicPr>
              <a:picLocks noChangeAspect="1"/>
            </p:cNvPicPr>
            <p:nvPr/>
          </p:nvPicPr>
          <p:blipFill>
            <a:blip r:embed="rId3"/>
            <a:stretch>
              <a:fillRect/>
            </a:stretch>
          </p:blipFill>
          <p:spPr>
            <a:xfrm>
              <a:off x="10392810" y="2072830"/>
              <a:ext cx="896991" cy="896991"/>
            </a:xfrm>
            <a:prstGeom prst="rect">
              <a:avLst/>
            </a:prstGeom>
          </p:spPr>
        </p:pic>
        <p:pic>
          <p:nvPicPr>
            <p:cNvPr id="26" name="Picture 25"/>
            <p:cNvPicPr>
              <a:picLocks noChangeAspect="1"/>
            </p:cNvPicPr>
            <p:nvPr/>
          </p:nvPicPr>
          <p:blipFill>
            <a:blip r:embed="rId3"/>
            <a:stretch>
              <a:fillRect/>
            </a:stretch>
          </p:blipFill>
          <p:spPr>
            <a:xfrm>
              <a:off x="9481519" y="2288411"/>
              <a:ext cx="896991" cy="896991"/>
            </a:xfrm>
            <a:prstGeom prst="rect">
              <a:avLst/>
            </a:prstGeom>
          </p:spPr>
        </p:pic>
        <p:pic>
          <p:nvPicPr>
            <p:cNvPr id="27" name="Picture 26"/>
            <p:cNvPicPr>
              <a:picLocks noChangeAspect="1"/>
            </p:cNvPicPr>
            <p:nvPr/>
          </p:nvPicPr>
          <p:blipFill>
            <a:blip r:embed="rId3"/>
            <a:stretch>
              <a:fillRect/>
            </a:stretch>
          </p:blipFill>
          <p:spPr>
            <a:xfrm>
              <a:off x="9014089" y="2390124"/>
              <a:ext cx="896991" cy="896991"/>
            </a:xfrm>
            <a:prstGeom prst="rect">
              <a:avLst/>
            </a:prstGeom>
          </p:spPr>
        </p:pic>
      </p:grpSp>
      <p:grpSp>
        <p:nvGrpSpPr>
          <p:cNvPr id="393" name="Group 392"/>
          <p:cNvGrpSpPr/>
          <p:nvPr/>
        </p:nvGrpSpPr>
        <p:grpSpPr>
          <a:xfrm>
            <a:off x="8410258" y="3111698"/>
            <a:ext cx="3057513" cy="3239627"/>
            <a:chOff x="8410258" y="3111698"/>
            <a:chExt cx="3057513" cy="3239627"/>
          </a:xfrm>
        </p:grpSpPr>
        <p:sp>
          <p:nvSpPr>
            <p:cNvPr id="8" name="TextBox 7"/>
            <p:cNvSpPr txBox="1"/>
            <p:nvPr/>
          </p:nvSpPr>
          <p:spPr>
            <a:xfrm>
              <a:off x="9037402" y="5446462"/>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Micro-functionality</a:t>
              </a:r>
            </a:p>
          </p:txBody>
        </p:sp>
        <p:cxnSp>
          <p:nvCxnSpPr>
            <p:cNvPr id="13" name="Straight Arrow Connector 12"/>
            <p:cNvCxnSpPr/>
            <p:nvPr/>
          </p:nvCxnSpPr>
          <p:spPr>
            <a:xfrm>
              <a:off x="9879064" y="3111698"/>
              <a:ext cx="38925" cy="1680861"/>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9430569" y="4699040"/>
              <a:ext cx="896991" cy="896991"/>
            </a:xfrm>
            <a:prstGeom prst="rect">
              <a:avLst/>
            </a:prstGeom>
          </p:spPr>
        </p:pic>
        <p:pic>
          <p:nvPicPr>
            <p:cNvPr id="30" name="Picture 29"/>
            <p:cNvPicPr>
              <a:picLocks noChangeAspect="1"/>
            </p:cNvPicPr>
            <p:nvPr/>
          </p:nvPicPr>
          <p:blipFill>
            <a:blip r:embed="rId3"/>
            <a:stretch>
              <a:fillRect/>
            </a:stretch>
          </p:blipFill>
          <p:spPr>
            <a:xfrm>
              <a:off x="10570780" y="4699040"/>
              <a:ext cx="896991" cy="896991"/>
            </a:xfrm>
            <a:prstGeom prst="rect">
              <a:avLst/>
            </a:prstGeom>
          </p:spPr>
        </p:pic>
        <p:pic>
          <p:nvPicPr>
            <p:cNvPr id="31" name="Picture 30"/>
            <p:cNvPicPr>
              <a:picLocks noChangeAspect="1"/>
            </p:cNvPicPr>
            <p:nvPr/>
          </p:nvPicPr>
          <p:blipFill>
            <a:blip r:embed="rId3"/>
            <a:stretch>
              <a:fillRect/>
            </a:stretch>
          </p:blipFill>
          <p:spPr>
            <a:xfrm>
              <a:off x="8410258" y="4699040"/>
              <a:ext cx="896991" cy="896991"/>
            </a:xfrm>
            <a:prstGeom prst="rect">
              <a:avLst/>
            </a:prstGeom>
          </p:spPr>
        </p:pic>
      </p:grpSp>
      <p:sp>
        <p:nvSpPr>
          <p:cNvPr id="63" name="AutoShape 29"/>
          <p:cNvSpPr>
            <a:spLocks noChangeAspect="1" noChangeArrowheads="1" noTextEdit="1"/>
          </p:cNvSpPr>
          <p:nvPr/>
        </p:nvSpPr>
        <p:spPr bwMode="auto">
          <a:xfrm>
            <a:off x="7604125" y="1482725"/>
            <a:ext cx="79533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94" name="Group 393"/>
          <p:cNvGrpSpPr/>
          <p:nvPr/>
        </p:nvGrpSpPr>
        <p:grpSpPr>
          <a:xfrm>
            <a:off x="5478276" y="3111698"/>
            <a:ext cx="1828800" cy="3239627"/>
            <a:chOff x="5478276" y="3111698"/>
            <a:chExt cx="1828800" cy="3239627"/>
          </a:xfrm>
        </p:grpSpPr>
        <p:cxnSp>
          <p:nvCxnSpPr>
            <p:cNvPr id="12" name="Straight Arrow Connector 11"/>
            <p:cNvCxnSpPr/>
            <p:nvPr/>
          </p:nvCxnSpPr>
          <p:spPr>
            <a:xfrm>
              <a:off x="6392676" y="3111698"/>
              <a:ext cx="0" cy="1045965"/>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0" name="Group 389"/>
            <p:cNvGrpSpPr/>
            <p:nvPr/>
          </p:nvGrpSpPr>
          <p:grpSpPr>
            <a:xfrm>
              <a:off x="5478276" y="4157663"/>
              <a:ext cx="1828800" cy="2193662"/>
              <a:chOff x="5478276" y="4157663"/>
              <a:chExt cx="1828800" cy="2193662"/>
            </a:xfrm>
          </p:grpSpPr>
          <p:sp>
            <p:nvSpPr>
              <p:cNvPr id="7" name="TextBox 6"/>
              <p:cNvSpPr txBox="1"/>
              <p:nvPr/>
            </p:nvSpPr>
            <p:spPr>
              <a:xfrm>
                <a:off x="5478276" y="5446462"/>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Outside </a:t>
                </a:r>
                <a:br>
                  <a:rPr lang="en-US" sz="2200" dirty="0">
                    <a:solidFill>
                      <a:schemeClr val="tx2"/>
                    </a:solidFill>
                    <a:latin typeface="+mj-lt"/>
                    <a:cs typeface="Segoe UI"/>
                  </a:rPr>
                </a:br>
                <a:r>
                  <a:rPr lang="en-US" sz="2200" dirty="0">
                    <a:solidFill>
                      <a:schemeClr val="tx2"/>
                    </a:solidFill>
                    <a:latin typeface="+mj-lt"/>
                    <a:cs typeface="Segoe UI"/>
                  </a:rPr>
                  <a:t>client app</a:t>
                </a:r>
              </a:p>
            </p:txBody>
          </p:sp>
          <p:sp>
            <p:nvSpPr>
              <p:cNvPr id="99" name="Freeform 66"/>
              <p:cNvSpPr>
                <a:spLocks noEditPoints="1"/>
              </p:cNvSpPr>
              <p:nvPr/>
            </p:nvSpPr>
            <p:spPr bwMode="auto">
              <a:xfrm>
                <a:off x="6516688" y="4418013"/>
                <a:ext cx="444500" cy="442913"/>
              </a:xfrm>
              <a:custGeom>
                <a:avLst/>
                <a:gdLst>
                  <a:gd name="T0" fmla="*/ 129 w 259"/>
                  <a:gd name="T1" fmla="*/ 259 h 259"/>
                  <a:gd name="T2" fmla="*/ 0 w 259"/>
                  <a:gd name="T3" fmla="*/ 129 h 259"/>
                  <a:gd name="T4" fmla="*/ 129 w 259"/>
                  <a:gd name="T5" fmla="*/ 0 h 259"/>
                  <a:gd name="T6" fmla="*/ 259 w 259"/>
                  <a:gd name="T7" fmla="*/ 129 h 259"/>
                  <a:gd name="T8" fmla="*/ 129 w 259"/>
                  <a:gd name="T9" fmla="*/ 259 h 259"/>
                  <a:gd name="T10" fmla="*/ 129 w 259"/>
                  <a:gd name="T11" fmla="*/ 19 h 259"/>
                  <a:gd name="T12" fmla="*/ 19 w 259"/>
                  <a:gd name="T13" fmla="*/ 129 h 259"/>
                  <a:gd name="T14" fmla="*/ 129 w 259"/>
                  <a:gd name="T15" fmla="*/ 239 h 259"/>
                  <a:gd name="T16" fmla="*/ 239 w 259"/>
                  <a:gd name="T17" fmla="*/ 129 h 259"/>
                  <a:gd name="T18" fmla="*/ 129 w 259"/>
                  <a:gd name="T19" fmla="*/ 1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59">
                    <a:moveTo>
                      <a:pt x="129" y="259"/>
                    </a:moveTo>
                    <a:cubicBezTo>
                      <a:pt x="58" y="259"/>
                      <a:pt x="0" y="201"/>
                      <a:pt x="0" y="129"/>
                    </a:cubicBezTo>
                    <a:cubicBezTo>
                      <a:pt x="0" y="58"/>
                      <a:pt x="58" y="0"/>
                      <a:pt x="129" y="0"/>
                    </a:cubicBezTo>
                    <a:cubicBezTo>
                      <a:pt x="201" y="0"/>
                      <a:pt x="259" y="58"/>
                      <a:pt x="259" y="129"/>
                    </a:cubicBezTo>
                    <a:cubicBezTo>
                      <a:pt x="259" y="201"/>
                      <a:pt x="201" y="259"/>
                      <a:pt x="129" y="259"/>
                    </a:cubicBezTo>
                    <a:close/>
                    <a:moveTo>
                      <a:pt x="129" y="19"/>
                    </a:moveTo>
                    <a:cubicBezTo>
                      <a:pt x="69" y="19"/>
                      <a:pt x="19" y="69"/>
                      <a:pt x="19" y="129"/>
                    </a:cubicBezTo>
                    <a:cubicBezTo>
                      <a:pt x="19" y="190"/>
                      <a:pt x="69" y="239"/>
                      <a:pt x="129" y="239"/>
                    </a:cubicBezTo>
                    <a:cubicBezTo>
                      <a:pt x="190" y="239"/>
                      <a:pt x="239" y="190"/>
                      <a:pt x="239" y="129"/>
                    </a:cubicBezTo>
                    <a:cubicBezTo>
                      <a:pt x="239" y="69"/>
                      <a:pt x="190" y="19"/>
                      <a:pt x="129" y="1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67"/>
              <p:cNvSpPr>
                <a:spLocks noEditPoints="1"/>
              </p:cNvSpPr>
              <p:nvPr/>
            </p:nvSpPr>
            <p:spPr bwMode="auto">
              <a:xfrm>
                <a:off x="6415088" y="4314826"/>
                <a:ext cx="647700" cy="649288"/>
              </a:xfrm>
              <a:custGeom>
                <a:avLst/>
                <a:gdLst>
                  <a:gd name="T0" fmla="*/ 189 w 379"/>
                  <a:gd name="T1" fmla="*/ 379 h 379"/>
                  <a:gd name="T2" fmla="*/ 0 w 379"/>
                  <a:gd name="T3" fmla="*/ 189 h 379"/>
                  <a:gd name="T4" fmla="*/ 189 w 379"/>
                  <a:gd name="T5" fmla="*/ 0 h 379"/>
                  <a:gd name="T6" fmla="*/ 379 w 379"/>
                  <a:gd name="T7" fmla="*/ 189 h 379"/>
                  <a:gd name="T8" fmla="*/ 189 w 379"/>
                  <a:gd name="T9" fmla="*/ 379 h 379"/>
                  <a:gd name="T10" fmla="*/ 189 w 379"/>
                  <a:gd name="T11" fmla="*/ 11 h 379"/>
                  <a:gd name="T12" fmla="*/ 11 w 379"/>
                  <a:gd name="T13" fmla="*/ 189 h 379"/>
                  <a:gd name="T14" fmla="*/ 189 w 379"/>
                  <a:gd name="T15" fmla="*/ 367 h 379"/>
                  <a:gd name="T16" fmla="*/ 367 w 379"/>
                  <a:gd name="T17" fmla="*/ 189 h 379"/>
                  <a:gd name="T18" fmla="*/ 189 w 379"/>
                  <a:gd name="T19" fmla="*/ 11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9" h="379">
                    <a:moveTo>
                      <a:pt x="189" y="379"/>
                    </a:moveTo>
                    <a:cubicBezTo>
                      <a:pt x="85" y="379"/>
                      <a:pt x="0" y="294"/>
                      <a:pt x="0" y="189"/>
                    </a:cubicBezTo>
                    <a:cubicBezTo>
                      <a:pt x="0" y="85"/>
                      <a:pt x="85" y="0"/>
                      <a:pt x="189" y="0"/>
                    </a:cubicBezTo>
                    <a:cubicBezTo>
                      <a:pt x="294" y="0"/>
                      <a:pt x="379" y="85"/>
                      <a:pt x="379" y="189"/>
                    </a:cubicBezTo>
                    <a:cubicBezTo>
                      <a:pt x="379" y="294"/>
                      <a:pt x="294" y="379"/>
                      <a:pt x="189" y="379"/>
                    </a:cubicBezTo>
                    <a:close/>
                    <a:moveTo>
                      <a:pt x="189" y="11"/>
                    </a:moveTo>
                    <a:cubicBezTo>
                      <a:pt x="91" y="11"/>
                      <a:pt x="11" y="91"/>
                      <a:pt x="11" y="189"/>
                    </a:cubicBezTo>
                    <a:cubicBezTo>
                      <a:pt x="11" y="288"/>
                      <a:pt x="91" y="367"/>
                      <a:pt x="189" y="367"/>
                    </a:cubicBezTo>
                    <a:cubicBezTo>
                      <a:pt x="287" y="367"/>
                      <a:pt x="367" y="288"/>
                      <a:pt x="367" y="189"/>
                    </a:cubicBezTo>
                    <a:cubicBezTo>
                      <a:pt x="367" y="91"/>
                      <a:pt x="287" y="11"/>
                      <a:pt x="189" y="1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68"/>
              <p:cNvSpPr>
                <a:spLocks noEditPoints="1"/>
              </p:cNvSpPr>
              <p:nvPr/>
            </p:nvSpPr>
            <p:spPr bwMode="auto">
              <a:xfrm>
                <a:off x="6256338" y="4157663"/>
                <a:ext cx="963613" cy="962025"/>
              </a:xfrm>
              <a:custGeom>
                <a:avLst/>
                <a:gdLst>
                  <a:gd name="T0" fmla="*/ 281 w 562"/>
                  <a:gd name="T1" fmla="*/ 561 h 561"/>
                  <a:gd name="T2" fmla="*/ 0 w 562"/>
                  <a:gd name="T3" fmla="*/ 280 h 561"/>
                  <a:gd name="T4" fmla="*/ 281 w 562"/>
                  <a:gd name="T5" fmla="*/ 0 h 561"/>
                  <a:gd name="T6" fmla="*/ 562 w 562"/>
                  <a:gd name="T7" fmla="*/ 280 h 561"/>
                  <a:gd name="T8" fmla="*/ 281 w 562"/>
                  <a:gd name="T9" fmla="*/ 561 h 561"/>
                  <a:gd name="T10" fmla="*/ 281 w 562"/>
                  <a:gd name="T11" fmla="*/ 3 h 561"/>
                  <a:gd name="T12" fmla="*/ 4 w 562"/>
                  <a:gd name="T13" fmla="*/ 280 h 561"/>
                  <a:gd name="T14" fmla="*/ 281 w 562"/>
                  <a:gd name="T15" fmla="*/ 557 h 561"/>
                  <a:gd name="T16" fmla="*/ 558 w 562"/>
                  <a:gd name="T17" fmla="*/ 280 h 561"/>
                  <a:gd name="T18" fmla="*/ 281 w 562"/>
                  <a:gd name="T19" fmla="*/ 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2" h="561">
                    <a:moveTo>
                      <a:pt x="281" y="561"/>
                    </a:moveTo>
                    <a:cubicBezTo>
                      <a:pt x="126" y="561"/>
                      <a:pt x="0" y="435"/>
                      <a:pt x="0" y="280"/>
                    </a:cubicBezTo>
                    <a:cubicBezTo>
                      <a:pt x="0" y="126"/>
                      <a:pt x="126" y="0"/>
                      <a:pt x="281" y="0"/>
                    </a:cubicBezTo>
                    <a:cubicBezTo>
                      <a:pt x="436" y="0"/>
                      <a:pt x="562" y="126"/>
                      <a:pt x="562" y="280"/>
                    </a:cubicBezTo>
                    <a:cubicBezTo>
                      <a:pt x="562" y="435"/>
                      <a:pt x="436" y="561"/>
                      <a:pt x="281" y="561"/>
                    </a:cubicBezTo>
                    <a:close/>
                    <a:moveTo>
                      <a:pt x="281" y="3"/>
                    </a:moveTo>
                    <a:cubicBezTo>
                      <a:pt x="129" y="3"/>
                      <a:pt x="4" y="128"/>
                      <a:pt x="4" y="280"/>
                    </a:cubicBezTo>
                    <a:cubicBezTo>
                      <a:pt x="4" y="433"/>
                      <a:pt x="129" y="557"/>
                      <a:pt x="281" y="557"/>
                    </a:cubicBezTo>
                    <a:cubicBezTo>
                      <a:pt x="434" y="557"/>
                      <a:pt x="558" y="433"/>
                      <a:pt x="558" y="280"/>
                    </a:cubicBezTo>
                    <a:cubicBezTo>
                      <a:pt x="558" y="128"/>
                      <a:pt x="434" y="3"/>
                      <a:pt x="281" y="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69"/>
              <p:cNvSpPr>
                <a:spLocks/>
              </p:cNvSpPr>
              <p:nvPr/>
            </p:nvSpPr>
            <p:spPr bwMode="auto">
              <a:xfrm>
                <a:off x="6227763" y="4667251"/>
                <a:ext cx="549275" cy="717550"/>
              </a:xfrm>
              <a:custGeom>
                <a:avLst/>
                <a:gdLst>
                  <a:gd name="T0" fmla="*/ 321 w 321"/>
                  <a:gd name="T1" fmla="*/ 5 h 418"/>
                  <a:gd name="T2" fmla="*/ 275 w 321"/>
                  <a:gd name="T3" fmla="*/ 5 h 418"/>
                  <a:gd name="T4" fmla="*/ 244 w 321"/>
                  <a:gd name="T5" fmla="*/ 138 h 418"/>
                  <a:gd name="T6" fmla="*/ 244 w 321"/>
                  <a:gd name="T7" fmla="*/ 15 h 418"/>
                  <a:gd name="T8" fmla="*/ 228 w 321"/>
                  <a:gd name="T9" fmla="*/ 0 h 418"/>
                  <a:gd name="T10" fmla="*/ 15 w 321"/>
                  <a:gd name="T11" fmla="*/ 0 h 418"/>
                  <a:gd name="T12" fmla="*/ 0 w 321"/>
                  <a:gd name="T13" fmla="*/ 15 h 418"/>
                  <a:gd name="T14" fmla="*/ 0 w 321"/>
                  <a:gd name="T15" fmla="*/ 402 h 418"/>
                  <a:gd name="T16" fmla="*/ 15 w 321"/>
                  <a:gd name="T17" fmla="*/ 418 h 418"/>
                  <a:gd name="T18" fmla="*/ 228 w 321"/>
                  <a:gd name="T19" fmla="*/ 418 h 418"/>
                  <a:gd name="T20" fmla="*/ 244 w 321"/>
                  <a:gd name="T21" fmla="*/ 402 h 418"/>
                  <a:gd name="T22" fmla="*/ 244 w 321"/>
                  <a:gd name="T23" fmla="*/ 222 h 418"/>
                  <a:gd name="T24" fmla="*/ 321 w 321"/>
                  <a:gd name="T25" fmla="*/ 5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1" h="418">
                    <a:moveTo>
                      <a:pt x="321" y="5"/>
                    </a:moveTo>
                    <a:cubicBezTo>
                      <a:pt x="275" y="5"/>
                      <a:pt x="275" y="5"/>
                      <a:pt x="275" y="5"/>
                    </a:cubicBezTo>
                    <a:cubicBezTo>
                      <a:pt x="275" y="53"/>
                      <a:pt x="264" y="98"/>
                      <a:pt x="244" y="138"/>
                    </a:cubicBezTo>
                    <a:cubicBezTo>
                      <a:pt x="244" y="15"/>
                      <a:pt x="244" y="15"/>
                      <a:pt x="244" y="15"/>
                    </a:cubicBezTo>
                    <a:cubicBezTo>
                      <a:pt x="244" y="7"/>
                      <a:pt x="237" y="0"/>
                      <a:pt x="228" y="0"/>
                    </a:cubicBezTo>
                    <a:cubicBezTo>
                      <a:pt x="15" y="0"/>
                      <a:pt x="15" y="0"/>
                      <a:pt x="15" y="0"/>
                    </a:cubicBezTo>
                    <a:cubicBezTo>
                      <a:pt x="7" y="0"/>
                      <a:pt x="0" y="7"/>
                      <a:pt x="0" y="15"/>
                    </a:cubicBezTo>
                    <a:cubicBezTo>
                      <a:pt x="0" y="402"/>
                      <a:pt x="0" y="402"/>
                      <a:pt x="0" y="402"/>
                    </a:cubicBezTo>
                    <a:cubicBezTo>
                      <a:pt x="0" y="411"/>
                      <a:pt x="7" y="418"/>
                      <a:pt x="15" y="418"/>
                    </a:cubicBezTo>
                    <a:cubicBezTo>
                      <a:pt x="228" y="418"/>
                      <a:pt x="228" y="418"/>
                      <a:pt x="228" y="418"/>
                    </a:cubicBezTo>
                    <a:cubicBezTo>
                      <a:pt x="237" y="418"/>
                      <a:pt x="244" y="411"/>
                      <a:pt x="244" y="402"/>
                    </a:cubicBezTo>
                    <a:cubicBezTo>
                      <a:pt x="244" y="222"/>
                      <a:pt x="244" y="222"/>
                      <a:pt x="244" y="222"/>
                    </a:cubicBezTo>
                    <a:cubicBezTo>
                      <a:pt x="292" y="163"/>
                      <a:pt x="321" y="88"/>
                      <a:pt x="321" y="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70"/>
              <p:cNvSpPr>
                <a:spLocks noChangeArrowheads="1"/>
              </p:cNvSpPr>
              <p:nvPr/>
            </p:nvSpPr>
            <p:spPr bwMode="auto">
              <a:xfrm>
                <a:off x="6267450" y="4706938"/>
                <a:ext cx="336550" cy="5635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71"/>
              <p:cNvSpPr>
                <a:spLocks noChangeArrowheads="1"/>
              </p:cNvSpPr>
              <p:nvPr/>
            </p:nvSpPr>
            <p:spPr bwMode="auto">
              <a:xfrm>
                <a:off x="6300788" y="4773613"/>
                <a:ext cx="173038" cy="17462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72"/>
              <p:cNvSpPr>
                <a:spLocks noChangeArrowheads="1"/>
              </p:cNvSpPr>
              <p:nvPr/>
            </p:nvSpPr>
            <p:spPr bwMode="auto">
              <a:xfrm>
                <a:off x="6492875" y="4872038"/>
                <a:ext cx="79375" cy="7620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73"/>
              <p:cNvSpPr>
                <a:spLocks noChangeArrowheads="1"/>
              </p:cNvSpPr>
              <p:nvPr/>
            </p:nvSpPr>
            <p:spPr bwMode="auto">
              <a:xfrm>
                <a:off x="6492875" y="4773613"/>
                <a:ext cx="79375"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74"/>
              <p:cNvSpPr>
                <a:spLocks noChangeArrowheads="1"/>
              </p:cNvSpPr>
              <p:nvPr/>
            </p:nvSpPr>
            <p:spPr bwMode="auto">
              <a:xfrm>
                <a:off x="6492875" y="5064126"/>
                <a:ext cx="79375"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5"/>
              <p:cNvSpPr>
                <a:spLocks noChangeArrowheads="1"/>
              </p:cNvSpPr>
              <p:nvPr/>
            </p:nvSpPr>
            <p:spPr bwMode="auto">
              <a:xfrm>
                <a:off x="6397625" y="5064126"/>
                <a:ext cx="76200"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76"/>
              <p:cNvSpPr>
                <a:spLocks noChangeArrowheads="1"/>
              </p:cNvSpPr>
              <p:nvPr/>
            </p:nvSpPr>
            <p:spPr bwMode="auto">
              <a:xfrm>
                <a:off x="6300788" y="5064126"/>
                <a:ext cx="77788"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77"/>
              <p:cNvSpPr>
                <a:spLocks noChangeArrowheads="1"/>
              </p:cNvSpPr>
              <p:nvPr/>
            </p:nvSpPr>
            <p:spPr bwMode="auto">
              <a:xfrm>
                <a:off x="6300788" y="4967288"/>
                <a:ext cx="77788"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78"/>
              <p:cNvSpPr>
                <a:spLocks noChangeArrowheads="1"/>
              </p:cNvSpPr>
              <p:nvPr/>
            </p:nvSpPr>
            <p:spPr bwMode="auto">
              <a:xfrm>
                <a:off x="6397625" y="4967288"/>
                <a:ext cx="76200"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79"/>
              <p:cNvSpPr>
                <a:spLocks noChangeArrowheads="1"/>
              </p:cNvSpPr>
              <p:nvPr/>
            </p:nvSpPr>
            <p:spPr bwMode="auto">
              <a:xfrm>
                <a:off x="6492875" y="4967288"/>
                <a:ext cx="79375"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80"/>
              <p:cNvSpPr>
                <a:spLocks noChangeArrowheads="1"/>
              </p:cNvSpPr>
              <p:nvPr/>
            </p:nvSpPr>
            <p:spPr bwMode="auto">
              <a:xfrm>
                <a:off x="6492875" y="5159376"/>
                <a:ext cx="79375"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81"/>
              <p:cNvSpPr>
                <a:spLocks noChangeArrowheads="1"/>
              </p:cNvSpPr>
              <p:nvPr/>
            </p:nvSpPr>
            <p:spPr bwMode="auto">
              <a:xfrm>
                <a:off x="6397625" y="5159376"/>
                <a:ext cx="76200"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82"/>
              <p:cNvSpPr>
                <a:spLocks noChangeArrowheads="1"/>
              </p:cNvSpPr>
              <p:nvPr/>
            </p:nvSpPr>
            <p:spPr bwMode="auto">
              <a:xfrm>
                <a:off x="6300788" y="5159376"/>
                <a:ext cx="77788"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84"/>
              <p:cNvSpPr>
                <a:spLocks/>
              </p:cNvSpPr>
              <p:nvPr/>
            </p:nvSpPr>
            <p:spPr bwMode="auto">
              <a:xfrm>
                <a:off x="6318250" y="5384801"/>
                <a:ext cx="90488" cy="44450"/>
              </a:xfrm>
              <a:custGeom>
                <a:avLst/>
                <a:gdLst>
                  <a:gd name="T0" fmla="*/ 27 w 53"/>
                  <a:gd name="T1" fmla="*/ 0 h 26"/>
                  <a:gd name="T2" fmla="*/ 53 w 53"/>
                  <a:gd name="T3" fmla="*/ 26 h 26"/>
                  <a:gd name="T4" fmla="*/ 0 w 53"/>
                  <a:gd name="T5" fmla="*/ 26 h 26"/>
                  <a:gd name="T6" fmla="*/ 27 w 53"/>
                  <a:gd name="T7" fmla="*/ 0 h 26"/>
                </a:gdLst>
                <a:ahLst/>
                <a:cxnLst>
                  <a:cxn ang="0">
                    <a:pos x="T0" y="T1"/>
                  </a:cxn>
                  <a:cxn ang="0">
                    <a:pos x="T2" y="T3"/>
                  </a:cxn>
                  <a:cxn ang="0">
                    <a:pos x="T4" y="T5"/>
                  </a:cxn>
                  <a:cxn ang="0">
                    <a:pos x="T6" y="T7"/>
                  </a:cxn>
                </a:cxnLst>
                <a:rect l="0" t="0" r="r" b="b"/>
                <a:pathLst>
                  <a:path w="53" h="26">
                    <a:moveTo>
                      <a:pt x="27" y="0"/>
                    </a:moveTo>
                    <a:cubicBezTo>
                      <a:pt x="42" y="0"/>
                      <a:pt x="53" y="12"/>
                      <a:pt x="53" y="26"/>
                    </a:cubicBezTo>
                    <a:cubicBezTo>
                      <a:pt x="0" y="26"/>
                      <a:pt x="0" y="26"/>
                      <a:pt x="0" y="26"/>
                    </a:cubicBezTo>
                    <a:cubicBezTo>
                      <a:pt x="0" y="12"/>
                      <a:pt x="12" y="0"/>
                      <a:pt x="2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85"/>
              <p:cNvSpPr>
                <a:spLocks/>
              </p:cNvSpPr>
              <p:nvPr/>
            </p:nvSpPr>
            <p:spPr bwMode="auto">
              <a:xfrm>
                <a:off x="6462713" y="5384801"/>
                <a:ext cx="90488" cy="44450"/>
              </a:xfrm>
              <a:custGeom>
                <a:avLst/>
                <a:gdLst>
                  <a:gd name="T0" fmla="*/ 26 w 53"/>
                  <a:gd name="T1" fmla="*/ 0 h 26"/>
                  <a:gd name="T2" fmla="*/ 53 w 53"/>
                  <a:gd name="T3" fmla="*/ 26 h 26"/>
                  <a:gd name="T4" fmla="*/ 0 w 53"/>
                  <a:gd name="T5" fmla="*/ 26 h 26"/>
                  <a:gd name="T6" fmla="*/ 26 w 53"/>
                  <a:gd name="T7" fmla="*/ 0 h 26"/>
                </a:gdLst>
                <a:ahLst/>
                <a:cxnLst>
                  <a:cxn ang="0">
                    <a:pos x="T0" y="T1"/>
                  </a:cxn>
                  <a:cxn ang="0">
                    <a:pos x="T2" y="T3"/>
                  </a:cxn>
                  <a:cxn ang="0">
                    <a:pos x="T4" y="T5"/>
                  </a:cxn>
                  <a:cxn ang="0">
                    <a:pos x="T6" y="T7"/>
                  </a:cxn>
                </a:cxnLst>
                <a:rect l="0" t="0" r="r" b="b"/>
                <a:pathLst>
                  <a:path w="53" h="26">
                    <a:moveTo>
                      <a:pt x="26" y="0"/>
                    </a:moveTo>
                    <a:cubicBezTo>
                      <a:pt x="41" y="0"/>
                      <a:pt x="53" y="12"/>
                      <a:pt x="53" y="26"/>
                    </a:cubicBezTo>
                    <a:cubicBezTo>
                      <a:pt x="0" y="26"/>
                      <a:pt x="0" y="26"/>
                      <a:pt x="0" y="26"/>
                    </a:cubicBezTo>
                    <a:cubicBezTo>
                      <a:pt x="0" y="12"/>
                      <a:pt x="12" y="0"/>
                      <a:pt x="2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2" name="Group 121"/>
              <p:cNvGrpSpPr/>
              <p:nvPr/>
            </p:nvGrpSpPr>
            <p:grpSpPr>
              <a:xfrm>
                <a:off x="6617084" y="4283578"/>
                <a:ext cx="274254" cy="380499"/>
                <a:chOff x="7704138" y="1800225"/>
                <a:chExt cx="176212" cy="244476"/>
              </a:xfrm>
            </p:grpSpPr>
            <p:sp>
              <p:nvSpPr>
                <p:cNvPr id="123" name="Freeform 31"/>
                <p:cNvSpPr>
                  <a:spLocks/>
                </p:cNvSpPr>
                <p:nvPr/>
              </p:nvSpPr>
              <p:spPr bwMode="auto">
                <a:xfrm>
                  <a:off x="7704138"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2"/>
                <p:cNvSpPr>
                  <a:spLocks/>
                </p:cNvSpPr>
                <p:nvPr/>
              </p:nvSpPr>
              <p:spPr bwMode="auto">
                <a:xfrm>
                  <a:off x="7704138"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3"/>
                <p:cNvSpPr>
                  <a:spLocks/>
                </p:cNvSpPr>
                <p:nvPr/>
              </p:nvSpPr>
              <p:spPr bwMode="auto">
                <a:xfrm>
                  <a:off x="7704138"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4"/>
                <p:cNvSpPr>
                  <a:spLocks/>
                </p:cNvSpPr>
                <p:nvPr/>
              </p:nvSpPr>
              <p:spPr bwMode="auto">
                <a:xfrm>
                  <a:off x="7750175" y="1800225"/>
                  <a:ext cx="25400" cy="69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5"/>
                <p:cNvSpPr>
                  <a:spLocks noEditPoints="1"/>
                </p:cNvSpPr>
                <p:nvPr/>
              </p:nvSpPr>
              <p:spPr bwMode="auto">
                <a:xfrm>
                  <a:off x="7739063"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6"/>
                <p:cNvSpPr>
                  <a:spLocks noEditPoints="1"/>
                </p:cNvSpPr>
                <p:nvPr/>
              </p:nvSpPr>
              <p:spPr bwMode="auto">
                <a:xfrm>
                  <a:off x="7740650"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37"/>
                <p:cNvSpPr>
                  <a:spLocks/>
                </p:cNvSpPr>
                <p:nvPr/>
              </p:nvSpPr>
              <p:spPr bwMode="auto">
                <a:xfrm>
                  <a:off x="7796213"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8"/>
                <p:cNvSpPr>
                  <a:spLocks/>
                </p:cNvSpPr>
                <p:nvPr/>
              </p:nvSpPr>
              <p:spPr bwMode="auto">
                <a:xfrm>
                  <a:off x="7796213"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9"/>
                <p:cNvSpPr>
                  <a:spLocks/>
                </p:cNvSpPr>
                <p:nvPr/>
              </p:nvSpPr>
              <p:spPr bwMode="auto">
                <a:xfrm>
                  <a:off x="7796213"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40"/>
                <p:cNvSpPr>
                  <a:spLocks noEditPoints="1"/>
                </p:cNvSpPr>
                <p:nvPr/>
              </p:nvSpPr>
              <p:spPr bwMode="auto">
                <a:xfrm>
                  <a:off x="7832725"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41"/>
                <p:cNvSpPr>
                  <a:spLocks noEditPoints="1"/>
                </p:cNvSpPr>
                <p:nvPr/>
              </p:nvSpPr>
              <p:spPr bwMode="auto">
                <a:xfrm>
                  <a:off x="7832725"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42"/>
                <p:cNvSpPr>
                  <a:spLocks noEditPoints="1"/>
                </p:cNvSpPr>
                <p:nvPr/>
              </p:nvSpPr>
              <p:spPr bwMode="auto">
                <a:xfrm>
                  <a:off x="7832725" y="1800225"/>
                  <a:ext cx="47625" cy="71438"/>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391" name="Group 390"/>
          <p:cNvGrpSpPr/>
          <p:nvPr/>
        </p:nvGrpSpPr>
        <p:grpSpPr>
          <a:xfrm>
            <a:off x="5478276" y="1189176"/>
            <a:ext cx="1828800" cy="1799520"/>
            <a:chOff x="5478276" y="1189176"/>
            <a:chExt cx="1828800" cy="1799520"/>
          </a:xfrm>
        </p:grpSpPr>
        <p:sp>
          <p:nvSpPr>
            <p:cNvPr id="10" name="TextBox 9"/>
            <p:cNvSpPr txBox="1"/>
            <p:nvPr/>
          </p:nvSpPr>
          <p:spPr>
            <a:xfrm>
              <a:off x="5478276" y="1189176"/>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Inside client app</a:t>
              </a:r>
            </a:p>
          </p:txBody>
        </p:sp>
        <p:sp>
          <p:nvSpPr>
            <p:cNvPr id="42" name="Rectangle 9"/>
            <p:cNvSpPr>
              <a:spLocks noChangeArrowheads="1"/>
            </p:cNvSpPr>
            <p:nvPr/>
          </p:nvSpPr>
          <p:spPr bwMode="auto">
            <a:xfrm>
              <a:off x="6261100" y="2305050"/>
              <a:ext cx="338138" cy="5635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48" name="Group 147"/>
            <p:cNvGrpSpPr/>
            <p:nvPr/>
          </p:nvGrpSpPr>
          <p:grpSpPr>
            <a:xfrm>
              <a:off x="6167821" y="2212408"/>
              <a:ext cx="493713" cy="776288"/>
              <a:chOff x="6167821" y="2212408"/>
              <a:chExt cx="493713" cy="776288"/>
            </a:xfrm>
          </p:grpSpPr>
          <p:sp>
            <p:nvSpPr>
              <p:cNvPr id="136" name="Freeform 5"/>
              <p:cNvSpPr>
                <a:spLocks/>
              </p:cNvSpPr>
              <p:nvPr/>
            </p:nvSpPr>
            <p:spPr bwMode="auto">
              <a:xfrm>
                <a:off x="6167821" y="2212408"/>
                <a:ext cx="493713" cy="776288"/>
              </a:xfrm>
              <a:custGeom>
                <a:avLst/>
                <a:gdLst>
                  <a:gd name="T0" fmla="*/ 196 w 222"/>
                  <a:gd name="T1" fmla="*/ 338 h 350"/>
                  <a:gd name="T2" fmla="*/ 182 w 222"/>
                  <a:gd name="T3" fmla="*/ 350 h 350"/>
                  <a:gd name="T4" fmla="*/ 12 w 222"/>
                  <a:gd name="T5" fmla="*/ 335 h 350"/>
                  <a:gd name="T6" fmla="*/ 0 w 222"/>
                  <a:gd name="T7" fmla="*/ 322 h 350"/>
                  <a:gd name="T8" fmla="*/ 26 w 222"/>
                  <a:gd name="T9" fmla="*/ 12 h 350"/>
                  <a:gd name="T10" fmla="*/ 40 w 222"/>
                  <a:gd name="T11" fmla="*/ 1 h 350"/>
                  <a:gd name="T12" fmla="*/ 210 w 222"/>
                  <a:gd name="T13" fmla="*/ 15 h 350"/>
                  <a:gd name="T14" fmla="*/ 221 w 222"/>
                  <a:gd name="T15" fmla="*/ 28 h 350"/>
                  <a:gd name="T16" fmla="*/ 196 w 222"/>
                  <a:gd name="T17" fmla="*/ 33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50">
                    <a:moveTo>
                      <a:pt x="196" y="338"/>
                    </a:moveTo>
                    <a:cubicBezTo>
                      <a:pt x="195" y="345"/>
                      <a:pt x="189" y="350"/>
                      <a:pt x="182" y="350"/>
                    </a:cubicBezTo>
                    <a:cubicBezTo>
                      <a:pt x="12" y="335"/>
                      <a:pt x="12" y="335"/>
                      <a:pt x="12" y="335"/>
                    </a:cubicBezTo>
                    <a:cubicBezTo>
                      <a:pt x="5" y="335"/>
                      <a:pt x="0" y="329"/>
                      <a:pt x="0" y="322"/>
                    </a:cubicBezTo>
                    <a:cubicBezTo>
                      <a:pt x="26" y="12"/>
                      <a:pt x="26" y="12"/>
                      <a:pt x="26" y="12"/>
                    </a:cubicBezTo>
                    <a:cubicBezTo>
                      <a:pt x="27" y="5"/>
                      <a:pt x="33" y="0"/>
                      <a:pt x="40" y="1"/>
                    </a:cubicBezTo>
                    <a:cubicBezTo>
                      <a:pt x="210" y="15"/>
                      <a:pt x="210" y="15"/>
                      <a:pt x="210" y="15"/>
                    </a:cubicBezTo>
                    <a:cubicBezTo>
                      <a:pt x="217" y="15"/>
                      <a:pt x="222" y="21"/>
                      <a:pt x="221" y="28"/>
                    </a:cubicBezTo>
                    <a:lnTo>
                      <a:pt x="196" y="33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6"/>
              <p:cNvSpPr>
                <a:spLocks/>
              </p:cNvSpPr>
              <p:nvPr/>
            </p:nvSpPr>
            <p:spPr bwMode="auto">
              <a:xfrm>
                <a:off x="6215446" y="2256858"/>
                <a:ext cx="401638" cy="614363"/>
              </a:xfrm>
              <a:custGeom>
                <a:avLst/>
                <a:gdLst>
                  <a:gd name="T0" fmla="*/ 0 w 253"/>
                  <a:gd name="T1" fmla="*/ 369 h 387"/>
                  <a:gd name="T2" fmla="*/ 31 w 253"/>
                  <a:gd name="T3" fmla="*/ 0 h 387"/>
                  <a:gd name="T4" fmla="*/ 253 w 253"/>
                  <a:gd name="T5" fmla="*/ 18 h 387"/>
                  <a:gd name="T6" fmla="*/ 223 w 253"/>
                  <a:gd name="T7" fmla="*/ 387 h 387"/>
                  <a:gd name="T8" fmla="*/ 0 w 253"/>
                  <a:gd name="T9" fmla="*/ 369 h 387"/>
                </a:gdLst>
                <a:ahLst/>
                <a:cxnLst>
                  <a:cxn ang="0">
                    <a:pos x="T0" y="T1"/>
                  </a:cxn>
                  <a:cxn ang="0">
                    <a:pos x="T2" y="T3"/>
                  </a:cxn>
                  <a:cxn ang="0">
                    <a:pos x="T4" y="T5"/>
                  </a:cxn>
                  <a:cxn ang="0">
                    <a:pos x="T6" y="T7"/>
                  </a:cxn>
                  <a:cxn ang="0">
                    <a:pos x="T8" y="T9"/>
                  </a:cxn>
                </a:cxnLst>
                <a:rect l="0" t="0" r="r" b="b"/>
                <a:pathLst>
                  <a:path w="253" h="387">
                    <a:moveTo>
                      <a:pt x="0" y="369"/>
                    </a:moveTo>
                    <a:lnTo>
                      <a:pt x="31" y="0"/>
                    </a:lnTo>
                    <a:lnTo>
                      <a:pt x="253" y="18"/>
                    </a:lnTo>
                    <a:lnTo>
                      <a:pt x="223" y="387"/>
                    </a:lnTo>
                    <a:lnTo>
                      <a:pt x="0" y="369"/>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2"/>
              <p:cNvSpPr>
                <a:spLocks/>
              </p:cNvSpPr>
              <p:nvPr/>
            </p:nvSpPr>
            <p:spPr bwMode="auto">
              <a:xfrm>
                <a:off x="6375783" y="2437833"/>
                <a:ext cx="25400" cy="82550"/>
              </a:xfrm>
              <a:custGeom>
                <a:avLst/>
                <a:gdLst>
                  <a:gd name="T0" fmla="*/ 11 w 16"/>
                  <a:gd name="T1" fmla="*/ 52 h 52"/>
                  <a:gd name="T2" fmla="*/ 0 w 16"/>
                  <a:gd name="T3" fmla="*/ 52 h 52"/>
                  <a:gd name="T4" fmla="*/ 4 w 16"/>
                  <a:gd name="T5" fmla="*/ 0 h 52"/>
                  <a:gd name="T6" fmla="*/ 16 w 16"/>
                  <a:gd name="T7" fmla="*/ 2 h 52"/>
                  <a:gd name="T8" fmla="*/ 11 w 16"/>
                  <a:gd name="T9" fmla="*/ 52 h 52"/>
                </a:gdLst>
                <a:ahLst/>
                <a:cxnLst>
                  <a:cxn ang="0">
                    <a:pos x="T0" y="T1"/>
                  </a:cxn>
                  <a:cxn ang="0">
                    <a:pos x="T2" y="T3"/>
                  </a:cxn>
                  <a:cxn ang="0">
                    <a:pos x="T4" y="T5"/>
                  </a:cxn>
                  <a:cxn ang="0">
                    <a:pos x="T6" y="T7"/>
                  </a:cxn>
                  <a:cxn ang="0">
                    <a:pos x="T8" y="T9"/>
                  </a:cxn>
                </a:cxnLst>
                <a:rect l="0" t="0" r="r" b="b"/>
                <a:pathLst>
                  <a:path w="16" h="52">
                    <a:moveTo>
                      <a:pt x="11" y="52"/>
                    </a:moveTo>
                    <a:lnTo>
                      <a:pt x="0" y="52"/>
                    </a:lnTo>
                    <a:lnTo>
                      <a:pt x="4" y="0"/>
                    </a:lnTo>
                    <a:lnTo>
                      <a:pt x="16" y="2"/>
                    </a:lnTo>
                    <a:lnTo>
                      <a:pt x="1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3"/>
              <p:cNvSpPr>
                <a:spLocks/>
              </p:cNvSpPr>
              <p:nvPr/>
            </p:nvSpPr>
            <p:spPr bwMode="auto">
              <a:xfrm>
                <a:off x="6412296" y="2441008"/>
                <a:ext cx="63500" cy="84138"/>
              </a:xfrm>
              <a:custGeom>
                <a:avLst/>
                <a:gdLst>
                  <a:gd name="T0" fmla="*/ 40 w 40"/>
                  <a:gd name="T1" fmla="*/ 12 h 53"/>
                  <a:gd name="T2" fmla="*/ 25 w 40"/>
                  <a:gd name="T3" fmla="*/ 11 h 53"/>
                  <a:gd name="T4" fmla="*/ 22 w 40"/>
                  <a:gd name="T5" fmla="*/ 53 h 53"/>
                  <a:gd name="T6" fmla="*/ 11 w 40"/>
                  <a:gd name="T7" fmla="*/ 53 h 53"/>
                  <a:gd name="T8" fmla="*/ 14 w 40"/>
                  <a:gd name="T9" fmla="*/ 11 h 53"/>
                  <a:gd name="T10" fmla="*/ 0 w 40"/>
                  <a:gd name="T11" fmla="*/ 10 h 53"/>
                  <a:gd name="T12" fmla="*/ 0 w 40"/>
                  <a:gd name="T13" fmla="*/ 0 h 53"/>
                  <a:gd name="T14" fmla="*/ 40 w 40"/>
                  <a:gd name="T15" fmla="*/ 4 h 53"/>
                  <a:gd name="T16" fmla="*/ 40 w 40"/>
                  <a:gd name="T17"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3">
                    <a:moveTo>
                      <a:pt x="40" y="12"/>
                    </a:moveTo>
                    <a:lnTo>
                      <a:pt x="25" y="11"/>
                    </a:lnTo>
                    <a:lnTo>
                      <a:pt x="22" y="53"/>
                    </a:lnTo>
                    <a:lnTo>
                      <a:pt x="11" y="53"/>
                    </a:lnTo>
                    <a:lnTo>
                      <a:pt x="14" y="11"/>
                    </a:lnTo>
                    <a:lnTo>
                      <a:pt x="0" y="10"/>
                    </a:lnTo>
                    <a:lnTo>
                      <a:pt x="0" y="0"/>
                    </a:lnTo>
                    <a:lnTo>
                      <a:pt x="40" y="4"/>
                    </a:lnTo>
                    <a:lnTo>
                      <a:pt x="4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4"/>
              <p:cNvSpPr>
                <a:spLocks noEditPoints="1"/>
              </p:cNvSpPr>
              <p:nvPr/>
            </p:nvSpPr>
            <p:spPr bwMode="auto">
              <a:xfrm>
                <a:off x="6324983" y="2375920"/>
                <a:ext cx="193675" cy="212725"/>
              </a:xfrm>
              <a:custGeom>
                <a:avLst/>
                <a:gdLst>
                  <a:gd name="T0" fmla="*/ 66 w 122"/>
                  <a:gd name="T1" fmla="*/ 0 h 134"/>
                  <a:gd name="T2" fmla="*/ 6 w 122"/>
                  <a:gd name="T3" fmla="*/ 30 h 134"/>
                  <a:gd name="T4" fmla="*/ 0 w 122"/>
                  <a:gd name="T5" fmla="*/ 95 h 134"/>
                  <a:gd name="T6" fmla="*/ 56 w 122"/>
                  <a:gd name="T7" fmla="*/ 134 h 134"/>
                  <a:gd name="T8" fmla="*/ 116 w 122"/>
                  <a:gd name="T9" fmla="*/ 105 h 134"/>
                  <a:gd name="T10" fmla="*/ 122 w 122"/>
                  <a:gd name="T11" fmla="*/ 38 h 134"/>
                  <a:gd name="T12" fmla="*/ 66 w 122"/>
                  <a:gd name="T13" fmla="*/ 0 h 134"/>
                  <a:gd name="T14" fmla="*/ 108 w 122"/>
                  <a:gd name="T15" fmla="*/ 100 h 134"/>
                  <a:gd name="T16" fmla="*/ 56 w 122"/>
                  <a:gd name="T17" fmla="*/ 125 h 134"/>
                  <a:gd name="T18" fmla="*/ 8 w 122"/>
                  <a:gd name="T19" fmla="*/ 93 h 134"/>
                  <a:gd name="T20" fmla="*/ 14 w 122"/>
                  <a:gd name="T21" fmla="*/ 35 h 134"/>
                  <a:gd name="T22" fmla="*/ 66 w 122"/>
                  <a:gd name="T23" fmla="*/ 10 h 134"/>
                  <a:gd name="T24" fmla="*/ 113 w 122"/>
                  <a:gd name="T25" fmla="*/ 42 h 134"/>
                  <a:gd name="T26" fmla="*/ 108 w 122"/>
                  <a:gd name="T27"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 h="134">
                    <a:moveTo>
                      <a:pt x="66" y="0"/>
                    </a:moveTo>
                    <a:lnTo>
                      <a:pt x="6" y="30"/>
                    </a:lnTo>
                    <a:lnTo>
                      <a:pt x="0" y="95"/>
                    </a:lnTo>
                    <a:lnTo>
                      <a:pt x="56" y="134"/>
                    </a:lnTo>
                    <a:lnTo>
                      <a:pt x="116" y="105"/>
                    </a:lnTo>
                    <a:lnTo>
                      <a:pt x="122" y="38"/>
                    </a:lnTo>
                    <a:lnTo>
                      <a:pt x="66" y="0"/>
                    </a:lnTo>
                    <a:close/>
                    <a:moveTo>
                      <a:pt x="108" y="100"/>
                    </a:moveTo>
                    <a:lnTo>
                      <a:pt x="56" y="125"/>
                    </a:lnTo>
                    <a:lnTo>
                      <a:pt x="8" y="93"/>
                    </a:lnTo>
                    <a:lnTo>
                      <a:pt x="14" y="35"/>
                    </a:lnTo>
                    <a:lnTo>
                      <a:pt x="66" y="10"/>
                    </a:lnTo>
                    <a:lnTo>
                      <a:pt x="113" y="42"/>
                    </a:lnTo>
                    <a:lnTo>
                      <a:pt x="108"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6" name="Group 95"/>
              <p:cNvGrpSpPr/>
              <p:nvPr/>
            </p:nvGrpSpPr>
            <p:grpSpPr>
              <a:xfrm rot="307053">
                <a:off x="6275169" y="2373789"/>
                <a:ext cx="274254" cy="380499"/>
                <a:chOff x="7704138" y="1800225"/>
                <a:chExt cx="176212" cy="244476"/>
              </a:xfrm>
            </p:grpSpPr>
            <p:sp>
              <p:nvSpPr>
                <p:cNvPr id="64" name="Freeform 31"/>
                <p:cNvSpPr>
                  <a:spLocks/>
                </p:cNvSpPr>
                <p:nvPr/>
              </p:nvSpPr>
              <p:spPr bwMode="auto">
                <a:xfrm>
                  <a:off x="7704138"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2"/>
                <p:cNvSpPr>
                  <a:spLocks/>
                </p:cNvSpPr>
                <p:nvPr/>
              </p:nvSpPr>
              <p:spPr bwMode="auto">
                <a:xfrm>
                  <a:off x="7704138"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3"/>
                <p:cNvSpPr>
                  <a:spLocks/>
                </p:cNvSpPr>
                <p:nvPr/>
              </p:nvSpPr>
              <p:spPr bwMode="auto">
                <a:xfrm>
                  <a:off x="7704138"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4"/>
                <p:cNvSpPr>
                  <a:spLocks/>
                </p:cNvSpPr>
                <p:nvPr/>
              </p:nvSpPr>
              <p:spPr bwMode="auto">
                <a:xfrm>
                  <a:off x="7750175" y="1800225"/>
                  <a:ext cx="25400" cy="69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5"/>
                <p:cNvSpPr>
                  <a:spLocks noEditPoints="1"/>
                </p:cNvSpPr>
                <p:nvPr/>
              </p:nvSpPr>
              <p:spPr bwMode="auto">
                <a:xfrm>
                  <a:off x="7739063"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6"/>
                <p:cNvSpPr>
                  <a:spLocks noEditPoints="1"/>
                </p:cNvSpPr>
                <p:nvPr/>
              </p:nvSpPr>
              <p:spPr bwMode="auto">
                <a:xfrm>
                  <a:off x="7740650"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7"/>
                <p:cNvSpPr>
                  <a:spLocks/>
                </p:cNvSpPr>
                <p:nvPr/>
              </p:nvSpPr>
              <p:spPr bwMode="auto">
                <a:xfrm>
                  <a:off x="7796213"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8"/>
                <p:cNvSpPr>
                  <a:spLocks/>
                </p:cNvSpPr>
                <p:nvPr/>
              </p:nvSpPr>
              <p:spPr bwMode="auto">
                <a:xfrm>
                  <a:off x="7796213"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9"/>
                <p:cNvSpPr>
                  <a:spLocks/>
                </p:cNvSpPr>
                <p:nvPr/>
              </p:nvSpPr>
              <p:spPr bwMode="auto">
                <a:xfrm>
                  <a:off x="7796213"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0"/>
                <p:cNvSpPr>
                  <a:spLocks noEditPoints="1"/>
                </p:cNvSpPr>
                <p:nvPr/>
              </p:nvSpPr>
              <p:spPr bwMode="auto">
                <a:xfrm>
                  <a:off x="7832725"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1"/>
                <p:cNvSpPr>
                  <a:spLocks noEditPoints="1"/>
                </p:cNvSpPr>
                <p:nvPr/>
              </p:nvSpPr>
              <p:spPr bwMode="auto">
                <a:xfrm>
                  <a:off x="7832725"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2"/>
                <p:cNvSpPr>
                  <a:spLocks noEditPoints="1"/>
                </p:cNvSpPr>
                <p:nvPr/>
              </p:nvSpPr>
              <p:spPr bwMode="auto">
                <a:xfrm>
                  <a:off x="7832725" y="1800225"/>
                  <a:ext cx="47625" cy="71438"/>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388" name="Group 387"/>
          <p:cNvGrpSpPr/>
          <p:nvPr/>
        </p:nvGrpSpPr>
        <p:grpSpPr>
          <a:xfrm>
            <a:off x="1300172" y="1189176"/>
            <a:ext cx="1828800" cy="2633400"/>
            <a:chOff x="1300172" y="1189176"/>
            <a:chExt cx="1828800" cy="2633400"/>
          </a:xfrm>
        </p:grpSpPr>
        <p:sp>
          <p:nvSpPr>
            <p:cNvPr id="9" name="TextBox 8"/>
            <p:cNvSpPr txBox="1"/>
            <p:nvPr/>
          </p:nvSpPr>
          <p:spPr>
            <a:xfrm>
              <a:off x="1300172" y="1189176"/>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Mono-lithic application</a:t>
              </a:r>
            </a:p>
          </p:txBody>
        </p:sp>
        <p:grpSp>
          <p:nvGrpSpPr>
            <p:cNvPr id="303" name="Group 302"/>
            <p:cNvGrpSpPr/>
            <p:nvPr/>
          </p:nvGrpSpPr>
          <p:grpSpPr>
            <a:xfrm>
              <a:off x="1678684" y="1912939"/>
              <a:ext cx="822325" cy="1331912"/>
              <a:chOff x="3100388" y="2201863"/>
              <a:chExt cx="822325" cy="1331912"/>
            </a:xfrm>
          </p:grpSpPr>
          <p:sp>
            <p:nvSpPr>
              <p:cNvPr id="176" name="Freeform 94"/>
              <p:cNvSpPr>
                <a:spLocks/>
              </p:cNvSpPr>
              <p:nvPr/>
            </p:nvSpPr>
            <p:spPr bwMode="auto">
              <a:xfrm>
                <a:off x="3433763" y="3386138"/>
                <a:ext cx="15875" cy="41275"/>
              </a:xfrm>
              <a:custGeom>
                <a:avLst/>
                <a:gdLst>
                  <a:gd name="T0" fmla="*/ 7 w 7"/>
                  <a:gd name="T1" fmla="*/ 0 h 18"/>
                  <a:gd name="T2" fmla="*/ 7 w 7"/>
                  <a:gd name="T3" fmla="*/ 18 h 18"/>
                  <a:gd name="T4" fmla="*/ 4 w 7"/>
                  <a:gd name="T5" fmla="*/ 18 h 18"/>
                  <a:gd name="T6" fmla="*/ 4 w 7"/>
                  <a:gd name="T7" fmla="*/ 5 h 18"/>
                  <a:gd name="T8" fmla="*/ 2 w 7"/>
                  <a:gd name="T9" fmla="*/ 5 h 18"/>
                  <a:gd name="T10" fmla="*/ 2 w 7"/>
                  <a:gd name="T11" fmla="*/ 6 h 18"/>
                  <a:gd name="T12" fmla="*/ 1 w 7"/>
                  <a:gd name="T13" fmla="*/ 6 h 18"/>
                  <a:gd name="T14" fmla="*/ 0 w 7"/>
                  <a:gd name="T15" fmla="*/ 6 h 18"/>
                  <a:gd name="T16" fmla="*/ 0 w 7"/>
                  <a:gd name="T17" fmla="*/ 3 h 18"/>
                  <a:gd name="T18" fmla="*/ 2 w 7"/>
                  <a:gd name="T19" fmla="*/ 2 h 18"/>
                  <a:gd name="T20" fmla="*/ 5 w 7"/>
                  <a:gd name="T21" fmla="*/ 0 h 18"/>
                  <a:gd name="T22" fmla="*/ 7 w 7"/>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8">
                    <a:moveTo>
                      <a:pt x="7" y="0"/>
                    </a:moveTo>
                    <a:cubicBezTo>
                      <a:pt x="7" y="18"/>
                      <a:pt x="7" y="18"/>
                      <a:pt x="7" y="18"/>
                    </a:cubicBezTo>
                    <a:cubicBezTo>
                      <a:pt x="4" y="18"/>
                      <a:pt x="4" y="18"/>
                      <a:pt x="4" y="18"/>
                    </a:cubicBezTo>
                    <a:cubicBezTo>
                      <a:pt x="4" y="5"/>
                      <a:pt x="4" y="5"/>
                      <a:pt x="4" y="5"/>
                    </a:cubicBezTo>
                    <a:cubicBezTo>
                      <a:pt x="3" y="5"/>
                      <a:pt x="3" y="5"/>
                      <a:pt x="2" y="5"/>
                    </a:cubicBezTo>
                    <a:cubicBezTo>
                      <a:pt x="2" y="5"/>
                      <a:pt x="2" y="5"/>
                      <a:pt x="2" y="6"/>
                    </a:cubicBezTo>
                    <a:cubicBezTo>
                      <a:pt x="1" y="6"/>
                      <a:pt x="1" y="6"/>
                      <a:pt x="1" y="6"/>
                    </a:cubicBezTo>
                    <a:cubicBezTo>
                      <a:pt x="0" y="6"/>
                      <a:pt x="0" y="6"/>
                      <a:pt x="0" y="6"/>
                    </a:cubicBezTo>
                    <a:cubicBezTo>
                      <a:pt x="0" y="3"/>
                      <a:pt x="0" y="3"/>
                      <a:pt x="0" y="3"/>
                    </a:cubicBezTo>
                    <a:cubicBezTo>
                      <a:pt x="1" y="2"/>
                      <a:pt x="2" y="2"/>
                      <a:pt x="2" y="2"/>
                    </a:cubicBezTo>
                    <a:cubicBezTo>
                      <a:pt x="4" y="1"/>
                      <a:pt x="4" y="1"/>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95"/>
              <p:cNvSpPr>
                <a:spLocks noEditPoints="1"/>
              </p:cNvSpPr>
              <p:nvPr/>
            </p:nvSpPr>
            <p:spPr bwMode="auto">
              <a:xfrm>
                <a:off x="3462338" y="3386138"/>
                <a:ext cx="30163" cy="41275"/>
              </a:xfrm>
              <a:custGeom>
                <a:avLst/>
                <a:gdLst>
                  <a:gd name="T0" fmla="*/ 6 w 13"/>
                  <a:gd name="T1" fmla="*/ 18 h 18"/>
                  <a:gd name="T2" fmla="*/ 0 w 13"/>
                  <a:gd name="T3" fmla="*/ 9 h 18"/>
                  <a:gd name="T4" fmla="*/ 2 w 13"/>
                  <a:gd name="T5" fmla="*/ 3 h 18"/>
                  <a:gd name="T6" fmla="*/ 6 w 13"/>
                  <a:gd name="T7" fmla="*/ 0 h 18"/>
                  <a:gd name="T8" fmla="*/ 13 w 13"/>
                  <a:gd name="T9" fmla="*/ 9 h 18"/>
                  <a:gd name="T10" fmla="*/ 11 w 13"/>
                  <a:gd name="T11" fmla="*/ 15 h 18"/>
                  <a:gd name="T12" fmla="*/ 6 w 13"/>
                  <a:gd name="T13" fmla="*/ 18 h 18"/>
                  <a:gd name="T14" fmla="*/ 6 w 13"/>
                  <a:gd name="T15" fmla="*/ 3 h 18"/>
                  <a:gd name="T16" fmla="*/ 4 w 13"/>
                  <a:gd name="T17" fmla="*/ 9 h 18"/>
                  <a:gd name="T18" fmla="*/ 6 w 13"/>
                  <a:gd name="T19" fmla="*/ 15 h 18"/>
                  <a:gd name="T20" fmla="*/ 9 w 13"/>
                  <a:gd name="T21" fmla="*/ 9 h 18"/>
                  <a:gd name="T22" fmla="*/ 6 w 13"/>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8">
                    <a:moveTo>
                      <a:pt x="6" y="18"/>
                    </a:moveTo>
                    <a:cubicBezTo>
                      <a:pt x="2" y="18"/>
                      <a:pt x="0" y="15"/>
                      <a:pt x="0" y="9"/>
                    </a:cubicBezTo>
                    <a:cubicBezTo>
                      <a:pt x="0" y="6"/>
                      <a:pt x="1" y="4"/>
                      <a:pt x="2" y="3"/>
                    </a:cubicBezTo>
                    <a:cubicBezTo>
                      <a:pt x="3" y="1"/>
                      <a:pt x="5" y="0"/>
                      <a:pt x="6" y="0"/>
                    </a:cubicBezTo>
                    <a:cubicBezTo>
                      <a:pt x="11" y="0"/>
                      <a:pt x="13" y="3"/>
                      <a:pt x="13" y="9"/>
                    </a:cubicBezTo>
                    <a:cubicBezTo>
                      <a:pt x="13" y="12"/>
                      <a:pt x="12" y="14"/>
                      <a:pt x="11" y="15"/>
                    </a:cubicBezTo>
                    <a:cubicBezTo>
                      <a:pt x="10" y="17"/>
                      <a:pt x="8" y="18"/>
                      <a:pt x="6" y="18"/>
                    </a:cubicBezTo>
                    <a:close/>
                    <a:moveTo>
                      <a:pt x="6" y="3"/>
                    </a:moveTo>
                    <a:cubicBezTo>
                      <a:pt x="5" y="3"/>
                      <a:pt x="4" y="5"/>
                      <a:pt x="4" y="9"/>
                    </a:cubicBezTo>
                    <a:cubicBezTo>
                      <a:pt x="4" y="13"/>
                      <a:pt x="5" y="15"/>
                      <a:pt x="6" y="15"/>
                    </a:cubicBezTo>
                    <a:cubicBezTo>
                      <a:pt x="8" y="15"/>
                      <a:pt x="9" y="13"/>
                      <a:pt x="9" y="9"/>
                    </a:cubicBezTo>
                    <a:cubicBezTo>
                      <a:pt x="9"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96"/>
              <p:cNvSpPr>
                <a:spLocks/>
              </p:cNvSpPr>
              <p:nvPr/>
            </p:nvSpPr>
            <p:spPr bwMode="auto">
              <a:xfrm>
                <a:off x="3498850" y="3386138"/>
                <a:ext cx="17463" cy="41275"/>
              </a:xfrm>
              <a:custGeom>
                <a:avLst/>
                <a:gdLst>
                  <a:gd name="T0" fmla="*/ 8 w 8"/>
                  <a:gd name="T1" fmla="*/ 0 h 18"/>
                  <a:gd name="T2" fmla="*/ 8 w 8"/>
                  <a:gd name="T3" fmla="*/ 18 h 18"/>
                  <a:gd name="T4" fmla="*/ 4 w 8"/>
                  <a:gd name="T5" fmla="*/ 18 h 18"/>
                  <a:gd name="T6" fmla="*/ 4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4" y="18"/>
                      <a:pt x="4" y="18"/>
                      <a:pt x="4" y="18"/>
                    </a:cubicBezTo>
                    <a:cubicBezTo>
                      <a:pt x="4" y="5"/>
                      <a:pt x="4" y="5"/>
                      <a:pt x="4" y="5"/>
                    </a:cubicBezTo>
                    <a:cubicBezTo>
                      <a:pt x="4" y="5"/>
                      <a:pt x="3" y="5"/>
                      <a:pt x="3" y="5"/>
                    </a:cubicBezTo>
                    <a:cubicBezTo>
                      <a:pt x="3" y="5"/>
                      <a:pt x="3" y="5"/>
                      <a:pt x="2" y="6"/>
                    </a:cubicBezTo>
                    <a:cubicBezTo>
                      <a:pt x="1" y="6"/>
                      <a:pt x="1" y="6"/>
                      <a:pt x="1" y="6"/>
                    </a:cubicBezTo>
                    <a:cubicBezTo>
                      <a:pt x="1" y="6"/>
                      <a:pt x="0" y="6"/>
                      <a:pt x="0" y="6"/>
                    </a:cubicBezTo>
                    <a:cubicBezTo>
                      <a:pt x="0" y="3"/>
                      <a:pt x="0" y="3"/>
                      <a:pt x="0" y="3"/>
                    </a:cubicBezTo>
                    <a:cubicBezTo>
                      <a:pt x="1" y="2"/>
                      <a:pt x="2" y="2"/>
                      <a:pt x="3" y="2"/>
                    </a:cubicBezTo>
                    <a:cubicBezTo>
                      <a:pt x="4" y="1"/>
                      <a:pt x="4"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97"/>
              <p:cNvSpPr>
                <a:spLocks noEditPoints="1"/>
              </p:cNvSpPr>
              <p:nvPr/>
            </p:nvSpPr>
            <p:spPr bwMode="auto">
              <a:xfrm>
                <a:off x="3429000" y="3441700"/>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98"/>
              <p:cNvSpPr>
                <a:spLocks/>
              </p:cNvSpPr>
              <p:nvPr/>
            </p:nvSpPr>
            <p:spPr bwMode="auto">
              <a:xfrm>
                <a:off x="3467100" y="3441700"/>
                <a:ext cx="15875" cy="36513"/>
              </a:xfrm>
              <a:custGeom>
                <a:avLst/>
                <a:gdLst>
                  <a:gd name="T0" fmla="*/ 7 w 7"/>
                  <a:gd name="T1" fmla="*/ 0 h 16"/>
                  <a:gd name="T2" fmla="*/ 7 w 7"/>
                  <a:gd name="T3" fmla="*/ 16 h 16"/>
                  <a:gd name="T4" fmla="*/ 3 w 7"/>
                  <a:gd name="T5" fmla="*/ 16 h 16"/>
                  <a:gd name="T6" fmla="*/ 3 w 7"/>
                  <a:gd name="T7" fmla="*/ 4 h 16"/>
                  <a:gd name="T8" fmla="*/ 3 w 7"/>
                  <a:gd name="T9" fmla="*/ 4 h 16"/>
                  <a:gd name="T10" fmla="*/ 2 w 7"/>
                  <a:gd name="T11" fmla="*/ 4 h 16"/>
                  <a:gd name="T12" fmla="*/ 1 w 7"/>
                  <a:gd name="T13" fmla="*/ 5 h 16"/>
                  <a:gd name="T14" fmla="*/ 0 w 7"/>
                  <a:gd name="T15" fmla="*/ 5 h 16"/>
                  <a:gd name="T16" fmla="*/ 0 w 7"/>
                  <a:gd name="T17" fmla="*/ 2 h 16"/>
                  <a:gd name="T18" fmla="*/ 3 w 7"/>
                  <a:gd name="T19" fmla="*/ 1 h 16"/>
                  <a:gd name="T20" fmla="*/ 5 w 7"/>
                  <a:gd name="T21" fmla="*/ 0 h 16"/>
                  <a:gd name="T22" fmla="*/ 7 w 7"/>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6">
                    <a:moveTo>
                      <a:pt x="7" y="0"/>
                    </a:moveTo>
                    <a:cubicBezTo>
                      <a:pt x="7" y="16"/>
                      <a:pt x="7" y="16"/>
                      <a:pt x="7" y="16"/>
                    </a:cubicBezTo>
                    <a:cubicBezTo>
                      <a:pt x="3" y="16"/>
                      <a:pt x="3" y="16"/>
                      <a:pt x="3" y="16"/>
                    </a:cubicBezTo>
                    <a:cubicBezTo>
                      <a:pt x="3" y="4"/>
                      <a:pt x="3" y="4"/>
                      <a:pt x="3" y="4"/>
                    </a:cubicBezTo>
                    <a:cubicBezTo>
                      <a:pt x="3" y="4"/>
                      <a:pt x="3" y="4"/>
                      <a:pt x="3" y="4"/>
                    </a:cubicBezTo>
                    <a:cubicBezTo>
                      <a:pt x="2" y="4"/>
                      <a:pt x="2" y="4"/>
                      <a:pt x="2" y="4"/>
                    </a:cubicBezTo>
                    <a:cubicBezTo>
                      <a:pt x="2" y="5"/>
                      <a:pt x="1" y="5"/>
                      <a:pt x="1" y="5"/>
                    </a:cubicBezTo>
                    <a:cubicBezTo>
                      <a:pt x="0" y="5"/>
                      <a:pt x="0" y="5"/>
                      <a:pt x="0" y="5"/>
                    </a:cubicBezTo>
                    <a:cubicBezTo>
                      <a:pt x="0" y="2"/>
                      <a:pt x="0" y="2"/>
                      <a:pt x="0" y="2"/>
                    </a:cubicBezTo>
                    <a:cubicBezTo>
                      <a:pt x="1" y="2"/>
                      <a:pt x="2" y="1"/>
                      <a:pt x="3" y="1"/>
                    </a:cubicBezTo>
                    <a:cubicBezTo>
                      <a:pt x="3" y="1"/>
                      <a:pt x="5" y="0"/>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99"/>
              <p:cNvSpPr>
                <a:spLocks noEditPoints="1"/>
              </p:cNvSpPr>
              <p:nvPr/>
            </p:nvSpPr>
            <p:spPr bwMode="auto">
              <a:xfrm>
                <a:off x="3494088" y="3441700"/>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7 w 13"/>
                  <a:gd name="T15" fmla="*/ 2 h 17"/>
                  <a:gd name="T16" fmla="*/ 4 w 13"/>
                  <a:gd name="T17" fmla="*/ 8 h 17"/>
                  <a:gd name="T18" fmla="*/ 7 w 13"/>
                  <a:gd name="T19" fmla="*/ 14 h 17"/>
                  <a:gd name="T20" fmla="*/ 9 w 13"/>
                  <a:gd name="T21" fmla="*/ 8 h 17"/>
                  <a:gd name="T22" fmla="*/ 7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7" y="2"/>
                    </a:moveTo>
                    <a:cubicBezTo>
                      <a:pt x="5" y="2"/>
                      <a:pt x="4" y="4"/>
                      <a:pt x="4" y="8"/>
                    </a:cubicBezTo>
                    <a:cubicBezTo>
                      <a:pt x="4" y="12"/>
                      <a:pt x="5" y="14"/>
                      <a:pt x="7" y="14"/>
                    </a:cubicBezTo>
                    <a:cubicBezTo>
                      <a:pt x="8" y="14"/>
                      <a:pt x="9" y="12"/>
                      <a:pt x="9" y="8"/>
                    </a:cubicBezTo>
                    <a:cubicBezTo>
                      <a:pt x="9" y="4"/>
                      <a:pt x="8" y="2"/>
                      <a:pt x="7"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00"/>
              <p:cNvSpPr>
                <a:spLocks noEditPoints="1"/>
              </p:cNvSpPr>
              <p:nvPr/>
            </p:nvSpPr>
            <p:spPr bwMode="auto">
              <a:xfrm>
                <a:off x="3429000" y="3495675"/>
                <a:ext cx="28575" cy="38100"/>
              </a:xfrm>
              <a:custGeom>
                <a:avLst/>
                <a:gdLst>
                  <a:gd name="T0" fmla="*/ 6 w 13"/>
                  <a:gd name="T1" fmla="*/ 17 h 17"/>
                  <a:gd name="T2" fmla="*/ 0 w 13"/>
                  <a:gd name="T3" fmla="*/ 9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7"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01"/>
              <p:cNvSpPr>
                <a:spLocks noEditPoints="1"/>
              </p:cNvSpPr>
              <p:nvPr/>
            </p:nvSpPr>
            <p:spPr bwMode="auto">
              <a:xfrm>
                <a:off x="3462338" y="3495675"/>
                <a:ext cx="30163"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02"/>
              <p:cNvSpPr>
                <a:spLocks/>
              </p:cNvSpPr>
              <p:nvPr/>
            </p:nvSpPr>
            <p:spPr bwMode="auto">
              <a:xfrm>
                <a:off x="3498850" y="3495675"/>
                <a:ext cx="17463" cy="38100"/>
              </a:xfrm>
              <a:custGeom>
                <a:avLst/>
                <a:gdLst>
                  <a:gd name="T0" fmla="*/ 8 w 8"/>
                  <a:gd name="T1" fmla="*/ 0 h 17"/>
                  <a:gd name="T2" fmla="*/ 8 w 8"/>
                  <a:gd name="T3" fmla="*/ 17 h 17"/>
                  <a:gd name="T4" fmla="*/ 4 w 8"/>
                  <a:gd name="T5" fmla="*/ 17 h 17"/>
                  <a:gd name="T6" fmla="*/ 4 w 8"/>
                  <a:gd name="T7" fmla="*/ 4 h 17"/>
                  <a:gd name="T8" fmla="*/ 3 w 8"/>
                  <a:gd name="T9" fmla="*/ 4 h 17"/>
                  <a:gd name="T10" fmla="*/ 2 w 8"/>
                  <a:gd name="T11" fmla="*/ 5 h 17"/>
                  <a:gd name="T12" fmla="*/ 1 w 8"/>
                  <a:gd name="T13" fmla="*/ 5 h 17"/>
                  <a:gd name="T14" fmla="*/ 0 w 8"/>
                  <a:gd name="T15" fmla="*/ 5 h 17"/>
                  <a:gd name="T16" fmla="*/ 0 w 8"/>
                  <a:gd name="T17" fmla="*/ 2 h 17"/>
                  <a:gd name="T18" fmla="*/ 3 w 8"/>
                  <a:gd name="T19" fmla="*/ 1 h 17"/>
                  <a:gd name="T20" fmla="*/ 5 w 8"/>
                  <a:gd name="T21" fmla="*/ 0 h 17"/>
                  <a:gd name="T22" fmla="*/ 8 w 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7">
                    <a:moveTo>
                      <a:pt x="8" y="0"/>
                    </a:moveTo>
                    <a:cubicBezTo>
                      <a:pt x="8" y="17"/>
                      <a:pt x="8" y="17"/>
                      <a:pt x="8" y="17"/>
                    </a:cubicBezTo>
                    <a:cubicBezTo>
                      <a:pt x="4" y="17"/>
                      <a:pt x="4" y="17"/>
                      <a:pt x="4" y="17"/>
                    </a:cubicBezTo>
                    <a:cubicBezTo>
                      <a:pt x="4" y="4"/>
                      <a:pt x="4" y="4"/>
                      <a:pt x="4" y="4"/>
                    </a:cubicBezTo>
                    <a:cubicBezTo>
                      <a:pt x="4" y="4"/>
                      <a:pt x="3" y="4"/>
                      <a:pt x="3" y="4"/>
                    </a:cubicBezTo>
                    <a:cubicBezTo>
                      <a:pt x="3" y="4"/>
                      <a:pt x="3" y="5"/>
                      <a:pt x="2" y="5"/>
                    </a:cubicBezTo>
                    <a:cubicBezTo>
                      <a:pt x="1" y="5"/>
                      <a:pt x="1" y="5"/>
                      <a:pt x="1" y="5"/>
                    </a:cubicBezTo>
                    <a:cubicBezTo>
                      <a:pt x="1" y="5"/>
                      <a:pt x="0" y="5"/>
                      <a:pt x="0" y="5"/>
                    </a:cubicBezTo>
                    <a:cubicBezTo>
                      <a:pt x="0" y="2"/>
                      <a:pt x="0" y="2"/>
                      <a:pt x="0" y="2"/>
                    </a:cubicBezTo>
                    <a:cubicBezTo>
                      <a:pt x="1" y="2"/>
                      <a:pt x="2" y="2"/>
                      <a:pt x="3" y="1"/>
                    </a:cubicBezTo>
                    <a:cubicBezTo>
                      <a:pt x="4" y="0"/>
                      <a:pt x="4" y="0"/>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03"/>
              <p:cNvSpPr>
                <a:spLocks/>
              </p:cNvSpPr>
              <p:nvPr/>
            </p:nvSpPr>
            <p:spPr bwMode="auto">
              <a:xfrm>
                <a:off x="3565525" y="3386138"/>
                <a:ext cx="17463" cy="41275"/>
              </a:xfrm>
              <a:custGeom>
                <a:avLst/>
                <a:gdLst>
                  <a:gd name="T0" fmla="*/ 8 w 8"/>
                  <a:gd name="T1" fmla="*/ 0 h 18"/>
                  <a:gd name="T2" fmla="*/ 8 w 8"/>
                  <a:gd name="T3" fmla="*/ 18 h 18"/>
                  <a:gd name="T4" fmla="*/ 3 w 8"/>
                  <a:gd name="T5" fmla="*/ 18 h 18"/>
                  <a:gd name="T6" fmla="*/ 3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3" y="18"/>
                      <a:pt x="3" y="18"/>
                      <a:pt x="3" y="18"/>
                    </a:cubicBezTo>
                    <a:cubicBezTo>
                      <a:pt x="3" y="5"/>
                      <a:pt x="3" y="5"/>
                      <a:pt x="3" y="5"/>
                    </a:cubicBezTo>
                    <a:cubicBezTo>
                      <a:pt x="3" y="5"/>
                      <a:pt x="3" y="5"/>
                      <a:pt x="3" y="5"/>
                    </a:cubicBezTo>
                    <a:cubicBezTo>
                      <a:pt x="3" y="5"/>
                      <a:pt x="2" y="5"/>
                      <a:pt x="2" y="6"/>
                    </a:cubicBezTo>
                    <a:cubicBezTo>
                      <a:pt x="2" y="6"/>
                      <a:pt x="1" y="6"/>
                      <a:pt x="1" y="6"/>
                    </a:cubicBezTo>
                    <a:cubicBezTo>
                      <a:pt x="0" y="6"/>
                      <a:pt x="0" y="6"/>
                      <a:pt x="0" y="6"/>
                    </a:cubicBezTo>
                    <a:cubicBezTo>
                      <a:pt x="0" y="3"/>
                      <a:pt x="0" y="3"/>
                      <a:pt x="0" y="3"/>
                    </a:cubicBezTo>
                    <a:cubicBezTo>
                      <a:pt x="1" y="2"/>
                      <a:pt x="2" y="2"/>
                      <a:pt x="3" y="2"/>
                    </a:cubicBezTo>
                    <a:cubicBezTo>
                      <a:pt x="3" y="1"/>
                      <a:pt x="5"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04"/>
              <p:cNvSpPr>
                <a:spLocks noEditPoints="1"/>
              </p:cNvSpPr>
              <p:nvPr/>
            </p:nvSpPr>
            <p:spPr bwMode="auto">
              <a:xfrm>
                <a:off x="3560763" y="3441700"/>
                <a:ext cx="28575" cy="38100"/>
              </a:xfrm>
              <a:custGeom>
                <a:avLst/>
                <a:gdLst>
                  <a:gd name="T0" fmla="*/ 6 w 13"/>
                  <a:gd name="T1" fmla="*/ 17 h 17"/>
                  <a:gd name="T2" fmla="*/ 0 w 13"/>
                  <a:gd name="T3" fmla="*/ 8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6" y="0"/>
                    </a:cubicBezTo>
                    <a:cubicBezTo>
                      <a:pt x="10"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05"/>
              <p:cNvSpPr>
                <a:spLocks noEditPoints="1"/>
              </p:cNvSpPr>
              <p:nvPr/>
            </p:nvSpPr>
            <p:spPr bwMode="auto">
              <a:xfrm>
                <a:off x="3560763" y="3495675"/>
                <a:ext cx="28575"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0"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06"/>
              <p:cNvSpPr>
                <a:spLocks noEditPoints="1"/>
              </p:cNvSpPr>
              <p:nvPr/>
            </p:nvSpPr>
            <p:spPr bwMode="auto">
              <a:xfrm>
                <a:off x="3527425" y="3386138"/>
                <a:ext cx="26988" cy="41275"/>
              </a:xfrm>
              <a:custGeom>
                <a:avLst/>
                <a:gdLst>
                  <a:gd name="T0" fmla="*/ 6 w 12"/>
                  <a:gd name="T1" fmla="*/ 18 h 18"/>
                  <a:gd name="T2" fmla="*/ 0 w 12"/>
                  <a:gd name="T3" fmla="*/ 9 h 18"/>
                  <a:gd name="T4" fmla="*/ 1 w 12"/>
                  <a:gd name="T5" fmla="*/ 3 h 18"/>
                  <a:gd name="T6" fmla="*/ 7 w 12"/>
                  <a:gd name="T7" fmla="*/ 0 h 18"/>
                  <a:gd name="T8" fmla="*/ 12 w 12"/>
                  <a:gd name="T9" fmla="*/ 9 h 18"/>
                  <a:gd name="T10" fmla="*/ 11 w 12"/>
                  <a:gd name="T11" fmla="*/ 15 h 18"/>
                  <a:gd name="T12" fmla="*/ 6 w 12"/>
                  <a:gd name="T13" fmla="*/ 18 h 18"/>
                  <a:gd name="T14" fmla="*/ 6 w 12"/>
                  <a:gd name="T15" fmla="*/ 3 h 18"/>
                  <a:gd name="T16" fmla="*/ 4 w 12"/>
                  <a:gd name="T17" fmla="*/ 9 h 18"/>
                  <a:gd name="T18" fmla="*/ 6 w 12"/>
                  <a:gd name="T19" fmla="*/ 15 h 18"/>
                  <a:gd name="T20" fmla="*/ 8 w 12"/>
                  <a:gd name="T21" fmla="*/ 9 h 18"/>
                  <a:gd name="T22" fmla="*/ 6 w 12"/>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8">
                    <a:moveTo>
                      <a:pt x="6" y="18"/>
                    </a:moveTo>
                    <a:cubicBezTo>
                      <a:pt x="2" y="18"/>
                      <a:pt x="0" y="15"/>
                      <a:pt x="0" y="9"/>
                    </a:cubicBezTo>
                    <a:cubicBezTo>
                      <a:pt x="0" y="6"/>
                      <a:pt x="0" y="4"/>
                      <a:pt x="1" y="3"/>
                    </a:cubicBezTo>
                    <a:cubicBezTo>
                      <a:pt x="3" y="1"/>
                      <a:pt x="4" y="0"/>
                      <a:pt x="7" y="0"/>
                    </a:cubicBezTo>
                    <a:cubicBezTo>
                      <a:pt x="10" y="0"/>
                      <a:pt x="12" y="3"/>
                      <a:pt x="12" y="9"/>
                    </a:cubicBezTo>
                    <a:cubicBezTo>
                      <a:pt x="12" y="12"/>
                      <a:pt x="12" y="14"/>
                      <a:pt x="11" y="15"/>
                    </a:cubicBezTo>
                    <a:cubicBezTo>
                      <a:pt x="10" y="17"/>
                      <a:pt x="8" y="18"/>
                      <a:pt x="6" y="18"/>
                    </a:cubicBezTo>
                    <a:close/>
                    <a:moveTo>
                      <a:pt x="6" y="3"/>
                    </a:moveTo>
                    <a:cubicBezTo>
                      <a:pt x="5" y="3"/>
                      <a:pt x="4" y="5"/>
                      <a:pt x="4" y="9"/>
                    </a:cubicBezTo>
                    <a:cubicBezTo>
                      <a:pt x="4" y="13"/>
                      <a:pt x="5" y="15"/>
                      <a:pt x="6" y="15"/>
                    </a:cubicBezTo>
                    <a:cubicBezTo>
                      <a:pt x="8" y="15"/>
                      <a:pt x="8" y="13"/>
                      <a:pt x="8" y="9"/>
                    </a:cubicBezTo>
                    <a:cubicBezTo>
                      <a:pt x="8"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07"/>
              <p:cNvSpPr>
                <a:spLocks/>
              </p:cNvSpPr>
              <p:nvPr/>
            </p:nvSpPr>
            <p:spPr bwMode="auto">
              <a:xfrm>
                <a:off x="3529013" y="3441700"/>
                <a:ext cx="19050" cy="36513"/>
              </a:xfrm>
              <a:custGeom>
                <a:avLst/>
                <a:gdLst>
                  <a:gd name="T0" fmla="*/ 8 w 8"/>
                  <a:gd name="T1" fmla="*/ 0 h 16"/>
                  <a:gd name="T2" fmla="*/ 8 w 8"/>
                  <a:gd name="T3" fmla="*/ 16 h 16"/>
                  <a:gd name="T4" fmla="*/ 5 w 8"/>
                  <a:gd name="T5" fmla="*/ 16 h 16"/>
                  <a:gd name="T6" fmla="*/ 5 w 8"/>
                  <a:gd name="T7" fmla="*/ 4 h 16"/>
                  <a:gd name="T8" fmla="*/ 4 w 8"/>
                  <a:gd name="T9" fmla="*/ 4 h 16"/>
                  <a:gd name="T10" fmla="*/ 3 w 8"/>
                  <a:gd name="T11" fmla="*/ 4 h 16"/>
                  <a:gd name="T12" fmla="*/ 1 w 8"/>
                  <a:gd name="T13" fmla="*/ 5 h 16"/>
                  <a:gd name="T14" fmla="*/ 0 w 8"/>
                  <a:gd name="T15" fmla="*/ 5 h 16"/>
                  <a:gd name="T16" fmla="*/ 0 w 8"/>
                  <a:gd name="T17" fmla="*/ 2 h 16"/>
                  <a:gd name="T18" fmla="*/ 3 w 8"/>
                  <a:gd name="T19" fmla="*/ 1 h 16"/>
                  <a:gd name="T20" fmla="*/ 6 w 8"/>
                  <a:gd name="T21" fmla="*/ 0 h 16"/>
                  <a:gd name="T22" fmla="*/ 8 w 8"/>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6">
                    <a:moveTo>
                      <a:pt x="8" y="0"/>
                    </a:moveTo>
                    <a:cubicBezTo>
                      <a:pt x="8" y="16"/>
                      <a:pt x="8" y="16"/>
                      <a:pt x="8" y="16"/>
                    </a:cubicBezTo>
                    <a:cubicBezTo>
                      <a:pt x="5" y="16"/>
                      <a:pt x="5" y="16"/>
                      <a:pt x="5" y="16"/>
                    </a:cubicBezTo>
                    <a:cubicBezTo>
                      <a:pt x="5" y="4"/>
                      <a:pt x="5" y="4"/>
                      <a:pt x="5" y="4"/>
                    </a:cubicBezTo>
                    <a:cubicBezTo>
                      <a:pt x="4" y="4"/>
                      <a:pt x="4" y="4"/>
                      <a:pt x="4" y="4"/>
                    </a:cubicBezTo>
                    <a:cubicBezTo>
                      <a:pt x="3" y="4"/>
                      <a:pt x="3" y="4"/>
                      <a:pt x="3" y="4"/>
                    </a:cubicBezTo>
                    <a:cubicBezTo>
                      <a:pt x="2" y="5"/>
                      <a:pt x="2" y="5"/>
                      <a:pt x="1" y="5"/>
                    </a:cubicBezTo>
                    <a:cubicBezTo>
                      <a:pt x="1" y="5"/>
                      <a:pt x="1" y="5"/>
                      <a:pt x="0" y="5"/>
                    </a:cubicBezTo>
                    <a:cubicBezTo>
                      <a:pt x="0" y="2"/>
                      <a:pt x="0" y="2"/>
                      <a:pt x="0" y="2"/>
                    </a:cubicBezTo>
                    <a:cubicBezTo>
                      <a:pt x="1" y="2"/>
                      <a:pt x="3" y="1"/>
                      <a:pt x="3" y="1"/>
                    </a:cubicBezTo>
                    <a:cubicBezTo>
                      <a:pt x="5" y="1"/>
                      <a:pt x="5" y="0"/>
                      <a:pt x="6"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08"/>
              <p:cNvSpPr>
                <a:spLocks noEditPoints="1"/>
              </p:cNvSpPr>
              <p:nvPr/>
            </p:nvSpPr>
            <p:spPr bwMode="auto">
              <a:xfrm>
                <a:off x="3527425" y="3495675"/>
                <a:ext cx="26988" cy="38100"/>
              </a:xfrm>
              <a:custGeom>
                <a:avLst/>
                <a:gdLst>
                  <a:gd name="T0" fmla="*/ 6 w 12"/>
                  <a:gd name="T1" fmla="*/ 17 h 17"/>
                  <a:gd name="T2" fmla="*/ 0 w 12"/>
                  <a:gd name="T3" fmla="*/ 9 h 17"/>
                  <a:gd name="T4" fmla="*/ 1 w 12"/>
                  <a:gd name="T5" fmla="*/ 2 h 17"/>
                  <a:gd name="T6" fmla="*/ 7 w 12"/>
                  <a:gd name="T7" fmla="*/ 0 h 17"/>
                  <a:gd name="T8" fmla="*/ 12 w 12"/>
                  <a:gd name="T9" fmla="*/ 8 h 17"/>
                  <a:gd name="T10" fmla="*/ 11 w 12"/>
                  <a:gd name="T11" fmla="*/ 15 h 17"/>
                  <a:gd name="T12" fmla="*/ 6 w 12"/>
                  <a:gd name="T13" fmla="*/ 17 h 17"/>
                  <a:gd name="T14" fmla="*/ 6 w 12"/>
                  <a:gd name="T15" fmla="*/ 3 h 17"/>
                  <a:gd name="T16" fmla="*/ 4 w 12"/>
                  <a:gd name="T17" fmla="*/ 9 h 17"/>
                  <a:gd name="T18" fmla="*/ 6 w 12"/>
                  <a:gd name="T19" fmla="*/ 14 h 17"/>
                  <a:gd name="T20" fmla="*/ 8 w 12"/>
                  <a:gd name="T21" fmla="*/ 8 h 17"/>
                  <a:gd name="T22" fmla="*/ 6 w 12"/>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7">
                    <a:moveTo>
                      <a:pt x="6" y="17"/>
                    </a:moveTo>
                    <a:cubicBezTo>
                      <a:pt x="2" y="17"/>
                      <a:pt x="0" y="14"/>
                      <a:pt x="0" y="9"/>
                    </a:cubicBezTo>
                    <a:cubicBezTo>
                      <a:pt x="0" y="6"/>
                      <a:pt x="0" y="4"/>
                      <a:pt x="1" y="2"/>
                    </a:cubicBezTo>
                    <a:cubicBezTo>
                      <a:pt x="3" y="0"/>
                      <a:pt x="4" y="0"/>
                      <a:pt x="7" y="0"/>
                    </a:cubicBezTo>
                    <a:cubicBezTo>
                      <a:pt x="10" y="0"/>
                      <a:pt x="12" y="3"/>
                      <a:pt x="12" y="8"/>
                    </a:cubicBezTo>
                    <a:cubicBezTo>
                      <a:pt x="12" y="11"/>
                      <a:pt x="12" y="13"/>
                      <a:pt x="11" y="15"/>
                    </a:cubicBezTo>
                    <a:cubicBezTo>
                      <a:pt x="10" y="16"/>
                      <a:pt x="8" y="17"/>
                      <a:pt x="6" y="17"/>
                    </a:cubicBezTo>
                    <a:close/>
                    <a:moveTo>
                      <a:pt x="6" y="3"/>
                    </a:moveTo>
                    <a:cubicBezTo>
                      <a:pt x="5" y="3"/>
                      <a:pt x="4" y="5"/>
                      <a:pt x="4" y="9"/>
                    </a:cubicBezTo>
                    <a:cubicBezTo>
                      <a:pt x="4" y="12"/>
                      <a:pt x="5" y="14"/>
                      <a:pt x="6" y="14"/>
                    </a:cubicBezTo>
                    <a:cubicBezTo>
                      <a:pt x="8" y="14"/>
                      <a:pt x="8" y="12"/>
                      <a:pt x="8" y="8"/>
                    </a:cubicBezTo>
                    <a:cubicBezTo>
                      <a:pt x="8"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09"/>
              <p:cNvSpPr>
                <a:spLocks noEditPoints="1"/>
              </p:cNvSpPr>
              <p:nvPr/>
            </p:nvSpPr>
            <p:spPr bwMode="auto">
              <a:xfrm>
                <a:off x="3487738" y="2201863"/>
                <a:ext cx="82550" cy="95250"/>
              </a:xfrm>
              <a:custGeom>
                <a:avLst/>
                <a:gdLst>
                  <a:gd name="T0" fmla="*/ 19 w 37"/>
                  <a:gd name="T1" fmla="*/ 2 h 43"/>
                  <a:gd name="T2" fmla="*/ 34 w 37"/>
                  <a:gd name="T3" fmla="*/ 6 h 43"/>
                  <a:gd name="T4" fmla="*/ 19 w 37"/>
                  <a:gd name="T5" fmla="*/ 11 h 43"/>
                  <a:gd name="T6" fmla="*/ 3 w 37"/>
                  <a:gd name="T7" fmla="*/ 6 h 43"/>
                  <a:gd name="T8" fmla="*/ 19 w 37"/>
                  <a:gd name="T9" fmla="*/ 2 h 43"/>
                  <a:gd name="T10" fmla="*/ 19 w 37"/>
                  <a:gd name="T11" fmla="*/ 0 h 43"/>
                  <a:gd name="T12" fmla="*/ 12 w 37"/>
                  <a:gd name="T13" fmla="*/ 0 h 43"/>
                  <a:gd name="T14" fmla="*/ 6 w 37"/>
                  <a:gd name="T15" fmla="*/ 2 h 43"/>
                  <a:gd name="T16" fmla="*/ 2 w 37"/>
                  <a:gd name="T17" fmla="*/ 4 h 43"/>
                  <a:gd name="T18" fmla="*/ 1 w 37"/>
                  <a:gd name="T19" fmla="*/ 6 h 43"/>
                  <a:gd name="T20" fmla="*/ 0 w 37"/>
                  <a:gd name="T21" fmla="*/ 7 h 43"/>
                  <a:gd name="T22" fmla="*/ 0 w 37"/>
                  <a:gd name="T23" fmla="*/ 36 h 43"/>
                  <a:gd name="T24" fmla="*/ 1 w 37"/>
                  <a:gd name="T25" fmla="*/ 37 h 43"/>
                  <a:gd name="T26" fmla="*/ 2 w 37"/>
                  <a:gd name="T27" fmla="*/ 39 h 43"/>
                  <a:gd name="T28" fmla="*/ 6 w 37"/>
                  <a:gd name="T29" fmla="*/ 41 h 43"/>
                  <a:gd name="T30" fmla="*/ 12 w 37"/>
                  <a:gd name="T31" fmla="*/ 42 h 43"/>
                  <a:gd name="T32" fmla="*/ 19 w 37"/>
                  <a:gd name="T33" fmla="*/ 43 h 43"/>
                  <a:gd name="T34" fmla="*/ 32 w 37"/>
                  <a:gd name="T35" fmla="*/ 41 h 43"/>
                  <a:gd name="T36" fmla="*/ 35 w 37"/>
                  <a:gd name="T37" fmla="*/ 39 h 43"/>
                  <a:gd name="T38" fmla="*/ 36 w 37"/>
                  <a:gd name="T39" fmla="*/ 37 h 43"/>
                  <a:gd name="T40" fmla="*/ 37 w 37"/>
                  <a:gd name="T41" fmla="*/ 36 h 43"/>
                  <a:gd name="T42" fmla="*/ 37 w 37"/>
                  <a:gd name="T43" fmla="*/ 7 h 43"/>
                  <a:gd name="T44" fmla="*/ 35 w 37"/>
                  <a:gd name="T45" fmla="*/ 4 h 43"/>
                  <a:gd name="T46" fmla="*/ 32 w 37"/>
                  <a:gd name="T47" fmla="*/ 2 h 43"/>
                  <a:gd name="T48" fmla="*/ 26 w 37"/>
                  <a:gd name="T49" fmla="*/ 0 h 43"/>
                  <a:gd name="T50" fmla="*/ 19 w 37"/>
                  <a:gd name="T5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3">
                    <a:moveTo>
                      <a:pt x="19" y="2"/>
                    </a:moveTo>
                    <a:cubicBezTo>
                      <a:pt x="27" y="2"/>
                      <a:pt x="34" y="4"/>
                      <a:pt x="34" y="6"/>
                    </a:cubicBezTo>
                    <a:cubicBezTo>
                      <a:pt x="34" y="9"/>
                      <a:pt x="27" y="11"/>
                      <a:pt x="19" y="11"/>
                    </a:cubicBezTo>
                    <a:cubicBezTo>
                      <a:pt x="10" y="11"/>
                      <a:pt x="3" y="9"/>
                      <a:pt x="3" y="6"/>
                    </a:cubicBezTo>
                    <a:cubicBezTo>
                      <a:pt x="3" y="4"/>
                      <a:pt x="10" y="2"/>
                      <a:pt x="19" y="2"/>
                    </a:cubicBezTo>
                    <a:close/>
                    <a:moveTo>
                      <a:pt x="19" y="0"/>
                    </a:moveTo>
                    <a:cubicBezTo>
                      <a:pt x="12" y="0"/>
                      <a:pt x="12" y="0"/>
                      <a:pt x="12" y="0"/>
                    </a:cubicBezTo>
                    <a:cubicBezTo>
                      <a:pt x="6" y="2"/>
                      <a:pt x="6" y="2"/>
                      <a:pt x="6" y="2"/>
                    </a:cubicBezTo>
                    <a:cubicBezTo>
                      <a:pt x="2" y="4"/>
                      <a:pt x="2" y="4"/>
                      <a:pt x="2" y="4"/>
                    </a:cubicBezTo>
                    <a:cubicBezTo>
                      <a:pt x="1" y="6"/>
                      <a:pt x="1" y="6"/>
                      <a:pt x="1" y="6"/>
                    </a:cubicBezTo>
                    <a:cubicBezTo>
                      <a:pt x="0" y="7"/>
                      <a:pt x="0" y="7"/>
                      <a:pt x="0" y="7"/>
                    </a:cubicBezTo>
                    <a:cubicBezTo>
                      <a:pt x="0" y="36"/>
                      <a:pt x="0" y="36"/>
                      <a:pt x="0" y="36"/>
                    </a:cubicBezTo>
                    <a:cubicBezTo>
                      <a:pt x="1" y="37"/>
                      <a:pt x="1" y="37"/>
                      <a:pt x="1" y="37"/>
                    </a:cubicBezTo>
                    <a:cubicBezTo>
                      <a:pt x="2" y="39"/>
                      <a:pt x="2" y="39"/>
                      <a:pt x="2" y="39"/>
                    </a:cubicBezTo>
                    <a:cubicBezTo>
                      <a:pt x="6" y="41"/>
                      <a:pt x="6" y="41"/>
                      <a:pt x="6" y="41"/>
                    </a:cubicBezTo>
                    <a:cubicBezTo>
                      <a:pt x="12" y="42"/>
                      <a:pt x="12" y="42"/>
                      <a:pt x="12" y="42"/>
                    </a:cubicBezTo>
                    <a:cubicBezTo>
                      <a:pt x="14" y="43"/>
                      <a:pt x="16" y="43"/>
                      <a:pt x="19" y="43"/>
                    </a:cubicBezTo>
                    <a:cubicBezTo>
                      <a:pt x="24" y="43"/>
                      <a:pt x="28" y="42"/>
                      <a:pt x="32" y="41"/>
                    </a:cubicBezTo>
                    <a:cubicBezTo>
                      <a:pt x="33" y="40"/>
                      <a:pt x="35" y="39"/>
                      <a:pt x="35" y="39"/>
                    </a:cubicBezTo>
                    <a:cubicBezTo>
                      <a:pt x="36" y="38"/>
                      <a:pt x="36" y="38"/>
                      <a:pt x="36" y="37"/>
                    </a:cubicBezTo>
                    <a:cubicBezTo>
                      <a:pt x="37" y="37"/>
                      <a:pt x="37" y="36"/>
                      <a:pt x="37" y="36"/>
                    </a:cubicBezTo>
                    <a:cubicBezTo>
                      <a:pt x="37" y="7"/>
                      <a:pt x="37" y="7"/>
                      <a:pt x="37" y="7"/>
                    </a:cubicBezTo>
                    <a:cubicBezTo>
                      <a:pt x="37" y="6"/>
                      <a:pt x="36" y="5"/>
                      <a:pt x="35" y="4"/>
                    </a:cubicBezTo>
                    <a:cubicBezTo>
                      <a:pt x="35" y="3"/>
                      <a:pt x="33" y="3"/>
                      <a:pt x="32" y="2"/>
                    </a:cubicBezTo>
                    <a:cubicBezTo>
                      <a:pt x="30" y="1"/>
                      <a:pt x="28" y="1"/>
                      <a:pt x="26" y="0"/>
                    </a:cubicBezTo>
                    <a:cubicBezTo>
                      <a:pt x="24" y="0"/>
                      <a:pt x="21" y="0"/>
                      <a:pt x="19"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10"/>
              <p:cNvSpPr>
                <a:spLocks noEditPoints="1"/>
              </p:cNvSpPr>
              <p:nvPr/>
            </p:nvSpPr>
            <p:spPr bwMode="auto">
              <a:xfrm>
                <a:off x="3640138" y="2495550"/>
                <a:ext cx="92075"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11"/>
              <p:cNvSpPr>
                <a:spLocks noEditPoints="1"/>
              </p:cNvSpPr>
              <p:nvPr/>
            </p:nvSpPr>
            <p:spPr bwMode="auto">
              <a:xfrm>
                <a:off x="3640138" y="2659063"/>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12"/>
              <p:cNvSpPr>
                <a:spLocks noEditPoints="1"/>
              </p:cNvSpPr>
              <p:nvPr/>
            </p:nvSpPr>
            <p:spPr bwMode="auto">
              <a:xfrm>
                <a:off x="3756025" y="2495550"/>
                <a:ext cx="109538"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13"/>
              <p:cNvSpPr>
                <a:spLocks noEditPoints="1"/>
              </p:cNvSpPr>
              <p:nvPr/>
            </p:nvSpPr>
            <p:spPr bwMode="auto">
              <a:xfrm>
                <a:off x="3440113" y="2868613"/>
                <a:ext cx="122238" cy="144463"/>
              </a:xfrm>
              <a:custGeom>
                <a:avLst/>
                <a:gdLst>
                  <a:gd name="T0" fmla="*/ 27 w 55"/>
                  <a:gd name="T1" fmla="*/ 3 h 65"/>
                  <a:gd name="T2" fmla="*/ 50 w 55"/>
                  <a:gd name="T3" fmla="*/ 10 h 65"/>
                  <a:gd name="T4" fmla="*/ 27 w 55"/>
                  <a:gd name="T5" fmla="*/ 16 h 65"/>
                  <a:gd name="T6" fmla="*/ 4 w 55"/>
                  <a:gd name="T7" fmla="*/ 10 h 65"/>
                  <a:gd name="T8" fmla="*/ 27 w 55"/>
                  <a:gd name="T9" fmla="*/ 3 h 65"/>
                  <a:gd name="T10" fmla="*/ 27 w 55"/>
                  <a:gd name="T11" fmla="*/ 0 h 65"/>
                  <a:gd name="T12" fmla="*/ 17 w 55"/>
                  <a:gd name="T13" fmla="*/ 1 h 65"/>
                  <a:gd name="T14" fmla="*/ 8 w 55"/>
                  <a:gd name="T15" fmla="*/ 3 h 65"/>
                  <a:gd name="T16" fmla="*/ 2 w 55"/>
                  <a:gd name="T17" fmla="*/ 7 h 65"/>
                  <a:gd name="T18" fmla="*/ 0 w 55"/>
                  <a:gd name="T19" fmla="*/ 9 h 65"/>
                  <a:gd name="T20" fmla="*/ 0 w 55"/>
                  <a:gd name="T21" fmla="*/ 11 h 65"/>
                  <a:gd name="T22" fmla="*/ 0 w 55"/>
                  <a:gd name="T23" fmla="*/ 54 h 65"/>
                  <a:gd name="T24" fmla="*/ 0 w 55"/>
                  <a:gd name="T25" fmla="*/ 56 h 65"/>
                  <a:gd name="T26" fmla="*/ 2 w 55"/>
                  <a:gd name="T27" fmla="*/ 58 h 65"/>
                  <a:gd name="T28" fmla="*/ 8 w 55"/>
                  <a:gd name="T29" fmla="*/ 62 h 65"/>
                  <a:gd name="T30" fmla="*/ 17 w 55"/>
                  <a:gd name="T31" fmla="*/ 64 h 65"/>
                  <a:gd name="T32" fmla="*/ 27 w 55"/>
                  <a:gd name="T33" fmla="*/ 65 h 65"/>
                  <a:gd name="T34" fmla="*/ 47 w 55"/>
                  <a:gd name="T35" fmla="*/ 62 h 65"/>
                  <a:gd name="T36" fmla="*/ 52 w 55"/>
                  <a:gd name="T37" fmla="*/ 58 h 65"/>
                  <a:gd name="T38" fmla="*/ 54 w 55"/>
                  <a:gd name="T39" fmla="*/ 56 h 65"/>
                  <a:gd name="T40" fmla="*/ 55 w 55"/>
                  <a:gd name="T41" fmla="*/ 54 h 65"/>
                  <a:gd name="T42" fmla="*/ 55 w 55"/>
                  <a:gd name="T43" fmla="*/ 11 h 65"/>
                  <a:gd name="T44" fmla="*/ 52 w 55"/>
                  <a:gd name="T45" fmla="*/ 7 h 65"/>
                  <a:gd name="T46" fmla="*/ 47 w 55"/>
                  <a:gd name="T47" fmla="*/ 3 h 65"/>
                  <a:gd name="T48" fmla="*/ 38 w 55"/>
                  <a:gd name="T49" fmla="*/ 1 h 65"/>
                  <a:gd name="T50" fmla="*/ 27 w 55"/>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5">
                    <a:moveTo>
                      <a:pt x="27" y="3"/>
                    </a:moveTo>
                    <a:cubicBezTo>
                      <a:pt x="40" y="3"/>
                      <a:pt x="50" y="6"/>
                      <a:pt x="50" y="10"/>
                    </a:cubicBezTo>
                    <a:cubicBezTo>
                      <a:pt x="50" y="13"/>
                      <a:pt x="40" y="16"/>
                      <a:pt x="27" y="16"/>
                    </a:cubicBezTo>
                    <a:cubicBezTo>
                      <a:pt x="14" y="16"/>
                      <a:pt x="4" y="13"/>
                      <a:pt x="4" y="10"/>
                    </a:cubicBezTo>
                    <a:cubicBezTo>
                      <a:pt x="4" y="6"/>
                      <a:pt x="14" y="3"/>
                      <a:pt x="27" y="3"/>
                    </a:cubicBezTo>
                    <a:close/>
                    <a:moveTo>
                      <a:pt x="27" y="0"/>
                    </a:moveTo>
                    <a:cubicBezTo>
                      <a:pt x="17" y="1"/>
                      <a:pt x="17" y="1"/>
                      <a:pt x="17" y="1"/>
                    </a:cubicBezTo>
                    <a:cubicBezTo>
                      <a:pt x="8" y="3"/>
                      <a:pt x="8" y="3"/>
                      <a:pt x="8" y="3"/>
                    </a:cubicBezTo>
                    <a:cubicBezTo>
                      <a:pt x="2" y="7"/>
                      <a:pt x="2" y="7"/>
                      <a:pt x="2" y="7"/>
                    </a:cubicBezTo>
                    <a:cubicBezTo>
                      <a:pt x="0" y="9"/>
                      <a:pt x="0" y="9"/>
                      <a:pt x="0" y="9"/>
                    </a:cubicBezTo>
                    <a:cubicBezTo>
                      <a:pt x="0" y="11"/>
                      <a:pt x="0" y="11"/>
                      <a:pt x="0" y="11"/>
                    </a:cubicBezTo>
                    <a:cubicBezTo>
                      <a:pt x="0" y="54"/>
                      <a:pt x="0" y="54"/>
                      <a:pt x="0" y="54"/>
                    </a:cubicBezTo>
                    <a:cubicBezTo>
                      <a:pt x="0" y="56"/>
                      <a:pt x="0" y="56"/>
                      <a:pt x="0" y="56"/>
                    </a:cubicBezTo>
                    <a:cubicBezTo>
                      <a:pt x="2" y="58"/>
                      <a:pt x="2" y="58"/>
                      <a:pt x="2" y="58"/>
                    </a:cubicBezTo>
                    <a:cubicBezTo>
                      <a:pt x="8" y="62"/>
                      <a:pt x="8" y="62"/>
                      <a:pt x="8" y="62"/>
                    </a:cubicBezTo>
                    <a:cubicBezTo>
                      <a:pt x="17" y="64"/>
                      <a:pt x="17" y="64"/>
                      <a:pt x="17" y="64"/>
                    </a:cubicBezTo>
                    <a:cubicBezTo>
                      <a:pt x="20" y="65"/>
                      <a:pt x="23" y="65"/>
                      <a:pt x="27" y="65"/>
                    </a:cubicBezTo>
                    <a:cubicBezTo>
                      <a:pt x="35" y="65"/>
                      <a:pt x="42" y="64"/>
                      <a:pt x="47" y="62"/>
                    </a:cubicBezTo>
                    <a:cubicBezTo>
                      <a:pt x="49" y="61"/>
                      <a:pt x="51" y="60"/>
                      <a:pt x="52" y="58"/>
                    </a:cubicBezTo>
                    <a:cubicBezTo>
                      <a:pt x="53" y="58"/>
                      <a:pt x="54" y="57"/>
                      <a:pt x="54" y="56"/>
                    </a:cubicBezTo>
                    <a:cubicBezTo>
                      <a:pt x="54" y="56"/>
                      <a:pt x="55" y="55"/>
                      <a:pt x="55" y="54"/>
                    </a:cubicBezTo>
                    <a:cubicBezTo>
                      <a:pt x="55" y="11"/>
                      <a:pt x="55" y="11"/>
                      <a:pt x="55" y="11"/>
                    </a:cubicBezTo>
                    <a:cubicBezTo>
                      <a:pt x="55" y="9"/>
                      <a:pt x="54" y="8"/>
                      <a:pt x="52" y="7"/>
                    </a:cubicBezTo>
                    <a:cubicBezTo>
                      <a:pt x="51" y="5"/>
                      <a:pt x="49" y="4"/>
                      <a:pt x="47" y="3"/>
                    </a:cubicBezTo>
                    <a:cubicBezTo>
                      <a:pt x="44" y="2"/>
                      <a:pt x="41" y="2"/>
                      <a:pt x="38" y="1"/>
                    </a:cubicBezTo>
                    <a:cubicBezTo>
                      <a:pt x="35" y="0"/>
                      <a:pt x="31" y="0"/>
                      <a:pt x="27"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14"/>
              <p:cNvSpPr>
                <a:spLocks/>
              </p:cNvSpPr>
              <p:nvPr/>
            </p:nvSpPr>
            <p:spPr bwMode="auto">
              <a:xfrm>
                <a:off x="3227388" y="2566988"/>
                <a:ext cx="96838" cy="12700"/>
              </a:xfrm>
              <a:custGeom>
                <a:avLst/>
                <a:gdLst>
                  <a:gd name="T0" fmla="*/ 57 w 61"/>
                  <a:gd name="T1" fmla="*/ 8 h 8"/>
                  <a:gd name="T2" fmla="*/ 4 w 61"/>
                  <a:gd name="T3" fmla="*/ 8 h 8"/>
                  <a:gd name="T4" fmla="*/ 3 w 61"/>
                  <a:gd name="T5" fmla="*/ 8 h 8"/>
                  <a:gd name="T6" fmla="*/ 3 w 61"/>
                  <a:gd name="T7" fmla="*/ 8 h 8"/>
                  <a:gd name="T8" fmla="*/ 0 w 61"/>
                  <a:gd name="T9" fmla="*/ 4 h 8"/>
                  <a:gd name="T10" fmla="*/ 3 w 61"/>
                  <a:gd name="T11" fmla="*/ 2 h 8"/>
                  <a:gd name="T12" fmla="*/ 3 w 61"/>
                  <a:gd name="T13" fmla="*/ 1 h 8"/>
                  <a:gd name="T14" fmla="*/ 4 w 61"/>
                  <a:gd name="T15" fmla="*/ 0 h 8"/>
                  <a:gd name="T16" fmla="*/ 57 w 61"/>
                  <a:gd name="T17" fmla="*/ 0 h 8"/>
                  <a:gd name="T18" fmla="*/ 59 w 61"/>
                  <a:gd name="T19" fmla="*/ 1 h 8"/>
                  <a:gd name="T20" fmla="*/ 60 w 61"/>
                  <a:gd name="T21" fmla="*/ 2 h 8"/>
                  <a:gd name="T22" fmla="*/ 61 w 61"/>
                  <a:gd name="T23" fmla="*/ 4 h 8"/>
                  <a:gd name="T24" fmla="*/ 61 w 61"/>
                  <a:gd name="T25" fmla="*/ 7 h 8"/>
                  <a:gd name="T26" fmla="*/ 60 w 61"/>
                  <a:gd name="T27" fmla="*/ 8 h 8"/>
                  <a:gd name="T28" fmla="*/ 59 w 61"/>
                  <a:gd name="T29" fmla="*/ 8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8"/>
                    </a:lnTo>
                    <a:lnTo>
                      <a:pt x="3" y="8"/>
                    </a:lnTo>
                    <a:lnTo>
                      <a:pt x="0" y="4"/>
                    </a:lnTo>
                    <a:lnTo>
                      <a:pt x="3" y="2"/>
                    </a:lnTo>
                    <a:lnTo>
                      <a:pt x="3" y="1"/>
                    </a:lnTo>
                    <a:lnTo>
                      <a:pt x="4" y="0"/>
                    </a:lnTo>
                    <a:lnTo>
                      <a:pt x="57" y="0"/>
                    </a:lnTo>
                    <a:lnTo>
                      <a:pt x="59" y="1"/>
                    </a:lnTo>
                    <a:lnTo>
                      <a:pt x="60" y="2"/>
                    </a:lnTo>
                    <a:lnTo>
                      <a:pt x="61" y="4"/>
                    </a:lnTo>
                    <a:lnTo>
                      <a:pt x="61" y="7"/>
                    </a:lnTo>
                    <a:lnTo>
                      <a:pt x="60" y="8"/>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15"/>
              <p:cNvSpPr>
                <a:spLocks/>
              </p:cNvSpPr>
              <p:nvPr/>
            </p:nvSpPr>
            <p:spPr bwMode="auto">
              <a:xfrm>
                <a:off x="3267075" y="2541588"/>
                <a:ext cx="57150" cy="14288"/>
              </a:xfrm>
              <a:custGeom>
                <a:avLst/>
                <a:gdLst>
                  <a:gd name="T0" fmla="*/ 32 w 36"/>
                  <a:gd name="T1" fmla="*/ 9 h 9"/>
                  <a:gd name="T2" fmla="*/ 3 w 36"/>
                  <a:gd name="T3" fmla="*/ 9 h 9"/>
                  <a:gd name="T4" fmla="*/ 1 w 36"/>
                  <a:gd name="T5" fmla="*/ 7 h 9"/>
                  <a:gd name="T6" fmla="*/ 0 w 36"/>
                  <a:gd name="T7" fmla="*/ 7 h 9"/>
                  <a:gd name="T8" fmla="*/ 0 w 36"/>
                  <a:gd name="T9" fmla="*/ 4 h 9"/>
                  <a:gd name="T10" fmla="*/ 0 w 36"/>
                  <a:gd name="T11" fmla="*/ 4 h 9"/>
                  <a:gd name="T12" fmla="*/ 0 w 36"/>
                  <a:gd name="T13" fmla="*/ 2 h 9"/>
                  <a:gd name="T14" fmla="*/ 0 w 36"/>
                  <a:gd name="T15" fmla="*/ 0 h 9"/>
                  <a:gd name="T16" fmla="*/ 3 w 36"/>
                  <a:gd name="T17" fmla="*/ 0 h 9"/>
                  <a:gd name="T18" fmla="*/ 32 w 36"/>
                  <a:gd name="T19" fmla="*/ 0 h 9"/>
                  <a:gd name="T20" fmla="*/ 34 w 36"/>
                  <a:gd name="T21" fmla="*/ 0 h 9"/>
                  <a:gd name="T22" fmla="*/ 35 w 36"/>
                  <a:gd name="T23" fmla="*/ 0 h 9"/>
                  <a:gd name="T24" fmla="*/ 36 w 36"/>
                  <a:gd name="T25" fmla="*/ 2 h 9"/>
                  <a:gd name="T26" fmla="*/ 36 w 36"/>
                  <a:gd name="T27" fmla="*/ 4 h 9"/>
                  <a:gd name="T28" fmla="*/ 36 w 36"/>
                  <a:gd name="T29" fmla="*/ 4 h 9"/>
                  <a:gd name="T30" fmla="*/ 35 w 36"/>
                  <a:gd name="T31" fmla="*/ 7 h 9"/>
                  <a:gd name="T32" fmla="*/ 34 w 36"/>
                  <a:gd name="T33" fmla="*/ 7 h 9"/>
                  <a:gd name="T34" fmla="*/ 32 w 36"/>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9">
                    <a:moveTo>
                      <a:pt x="32" y="9"/>
                    </a:moveTo>
                    <a:lnTo>
                      <a:pt x="3" y="9"/>
                    </a:lnTo>
                    <a:lnTo>
                      <a:pt x="1" y="7"/>
                    </a:lnTo>
                    <a:lnTo>
                      <a:pt x="0" y="7"/>
                    </a:lnTo>
                    <a:lnTo>
                      <a:pt x="0" y="4"/>
                    </a:lnTo>
                    <a:lnTo>
                      <a:pt x="0" y="4"/>
                    </a:lnTo>
                    <a:lnTo>
                      <a:pt x="0" y="2"/>
                    </a:lnTo>
                    <a:lnTo>
                      <a:pt x="0" y="0"/>
                    </a:lnTo>
                    <a:lnTo>
                      <a:pt x="3" y="0"/>
                    </a:lnTo>
                    <a:lnTo>
                      <a:pt x="32" y="0"/>
                    </a:lnTo>
                    <a:lnTo>
                      <a:pt x="34" y="0"/>
                    </a:lnTo>
                    <a:lnTo>
                      <a:pt x="35" y="0"/>
                    </a:lnTo>
                    <a:lnTo>
                      <a:pt x="36" y="2"/>
                    </a:lnTo>
                    <a:lnTo>
                      <a:pt x="36" y="4"/>
                    </a:lnTo>
                    <a:lnTo>
                      <a:pt x="36" y="4"/>
                    </a:lnTo>
                    <a:lnTo>
                      <a:pt x="35" y="7"/>
                    </a:lnTo>
                    <a:lnTo>
                      <a:pt x="34" y="7"/>
                    </a:lnTo>
                    <a:lnTo>
                      <a:pt x="32"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16"/>
              <p:cNvSpPr>
                <a:spLocks/>
              </p:cNvSpPr>
              <p:nvPr/>
            </p:nvSpPr>
            <p:spPr bwMode="auto">
              <a:xfrm>
                <a:off x="3227388" y="2595563"/>
                <a:ext cx="96838" cy="12700"/>
              </a:xfrm>
              <a:custGeom>
                <a:avLst/>
                <a:gdLst>
                  <a:gd name="T0" fmla="*/ 57 w 61"/>
                  <a:gd name="T1" fmla="*/ 8 h 8"/>
                  <a:gd name="T2" fmla="*/ 4 w 61"/>
                  <a:gd name="T3" fmla="*/ 8 h 8"/>
                  <a:gd name="T4" fmla="*/ 3 w 61"/>
                  <a:gd name="T5" fmla="*/ 7 h 8"/>
                  <a:gd name="T6" fmla="*/ 3 w 61"/>
                  <a:gd name="T7" fmla="*/ 5 h 8"/>
                  <a:gd name="T8" fmla="*/ 0 w 61"/>
                  <a:gd name="T9" fmla="*/ 4 h 8"/>
                  <a:gd name="T10" fmla="*/ 3 w 61"/>
                  <a:gd name="T11" fmla="*/ 1 h 8"/>
                  <a:gd name="T12" fmla="*/ 3 w 61"/>
                  <a:gd name="T13" fmla="*/ 0 h 8"/>
                  <a:gd name="T14" fmla="*/ 4 w 61"/>
                  <a:gd name="T15" fmla="*/ 0 h 8"/>
                  <a:gd name="T16" fmla="*/ 57 w 61"/>
                  <a:gd name="T17" fmla="*/ 0 h 8"/>
                  <a:gd name="T18" fmla="*/ 59 w 61"/>
                  <a:gd name="T19" fmla="*/ 0 h 8"/>
                  <a:gd name="T20" fmla="*/ 60 w 61"/>
                  <a:gd name="T21" fmla="*/ 1 h 8"/>
                  <a:gd name="T22" fmla="*/ 61 w 61"/>
                  <a:gd name="T23" fmla="*/ 1 h 8"/>
                  <a:gd name="T24" fmla="*/ 61 w 61"/>
                  <a:gd name="T25" fmla="*/ 4 h 8"/>
                  <a:gd name="T26" fmla="*/ 60 w 61"/>
                  <a:gd name="T27" fmla="*/ 5 h 8"/>
                  <a:gd name="T28" fmla="*/ 59 w 61"/>
                  <a:gd name="T29" fmla="*/ 7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7"/>
                    </a:lnTo>
                    <a:lnTo>
                      <a:pt x="3" y="5"/>
                    </a:lnTo>
                    <a:lnTo>
                      <a:pt x="0" y="4"/>
                    </a:lnTo>
                    <a:lnTo>
                      <a:pt x="3" y="1"/>
                    </a:lnTo>
                    <a:lnTo>
                      <a:pt x="3" y="0"/>
                    </a:lnTo>
                    <a:lnTo>
                      <a:pt x="4" y="0"/>
                    </a:lnTo>
                    <a:lnTo>
                      <a:pt x="57" y="0"/>
                    </a:lnTo>
                    <a:lnTo>
                      <a:pt x="59" y="0"/>
                    </a:lnTo>
                    <a:lnTo>
                      <a:pt x="60" y="1"/>
                    </a:lnTo>
                    <a:lnTo>
                      <a:pt x="61" y="1"/>
                    </a:lnTo>
                    <a:lnTo>
                      <a:pt x="61" y="4"/>
                    </a:lnTo>
                    <a:lnTo>
                      <a:pt x="60" y="5"/>
                    </a:lnTo>
                    <a:lnTo>
                      <a:pt x="59" y="7"/>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17"/>
              <p:cNvSpPr>
                <a:spLocks/>
              </p:cNvSpPr>
              <p:nvPr/>
            </p:nvSpPr>
            <p:spPr bwMode="auto">
              <a:xfrm>
                <a:off x="3227388" y="2622550"/>
                <a:ext cx="96838" cy="12700"/>
              </a:xfrm>
              <a:custGeom>
                <a:avLst/>
                <a:gdLst>
                  <a:gd name="T0" fmla="*/ 57 w 61"/>
                  <a:gd name="T1" fmla="*/ 8 h 8"/>
                  <a:gd name="T2" fmla="*/ 4 w 61"/>
                  <a:gd name="T3" fmla="*/ 8 h 8"/>
                  <a:gd name="T4" fmla="*/ 3 w 61"/>
                  <a:gd name="T5" fmla="*/ 8 h 8"/>
                  <a:gd name="T6" fmla="*/ 3 w 61"/>
                  <a:gd name="T7" fmla="*/ 7 h 8"/>
                  <a:gd name="T8" fmla="*/ 1 w 61"/>
                  <a:gd name="T9" fmla="*/ 5 h 8"/>
                  <a:gd name="T10" fmla="*/ 0 w 61"/>
                  <a:gd name="T11" fmla="*/ 4 h 8"/>
                  <a:gd name="T12" fmla="*/ 3 w 61"/>
                  <a:gd name="T13" fmla="*/ 0 h 8"/>
                  <a:gd name="T14" fmla="*/ 3 w 61"/>
                  <a:gd name="T15" fmla="*/ 0 h 8"/>
                  <a:gd name="T16" fmla="*/ 4 w 61"/>
                  <a:gd name="T17" fmla="*/ 0 h 8"/>
                  <a:gd name="T18" fmla="*/ 57 w 61"/>
                  <a:gd name="T19" fmla="*/ 0 h 8"/>
                  <a:gd name="T20" fmla="*/ 59 w 61"/>
                  <a:gd name="T21" fmla="*/ 0 h 8"/>
                  <a:gd name="T22" fmla="*/ 60 w 61"/>
                  <a:gd name="T23" fmla="*/ 0 h 8"/>
                  <a:gd name="T24" fmla="*/ 61 w 61"/>
                  <a:gd name="T25" fmla="*/ 2 h 8"/>
                  <a:gd name="T26" fmla="*/ 61 w 61"/>
                  <a:gd name="T27" fmla="*/ 4 h 8"/>
                  <a:gd name="T28" fmla="*/ 61 w 61"/>
                  <a:gd name="T29" fmla="*/ 5 h 8"/>
                  <a:gd name="T30" fmla="*/ 60 w 61"/>
                  <a:gd name="T31" fmla="*/ 7 h 8"/>
                  <a:gd name="T32" fmla="*/ 59 w 61"/>
                  <a:gd name="T33" fmla="*/ 8 h 8"/>
                  <a:gd name="T34" fmla="*/ 57 w 6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8">
                    <a:moveTo>
                      <a:pt x="57" y="8"/>
                    </a:moveTo>
                    <a:lnTo>
                      <a:pt x="4" y="8"/>
                    </a:lnTo>
                    <a:lnTo>
                      <a:pt x="3" y="8"/>
                    </a:lnTo>
                    <a:lnTo>
                      <a:pt x="3" y="7"/>
                    </a:lnTo>
                    <a:lnTo>
                      <a:pt x="1" y="5"/>
                    </a:lnTo>
                    <a:lnTo>
                      <a:pt x="0" y="4"/>
                    </a:lnTo>
                    <a:lnTo>
                      <a:pt x="3" y="0"/>
                    </a:lnTo>
                    <a:lnTo>
                      <a:pt x="3" y="0"/>
                    </a:lnTo>
                    <a:lnTo>
                      <a:pt x="4" y="0"/>
                    </a:lnTo>
                    <a:lnTo>
                      <a:pt x="57" y="0"/>
                    </a:lnTo>
                    <a:lnTo>
                      <a:pt x="59" y="0"/>
                    </a:lnTo>
                    <a:lnTo>
                      <a:pt x="60" y="0"/>
                    </a:lnTo>
                    <a:lnTo>
                      <a:pt x="61" y="2"/>
                    </a:lnTo>
                    <a:lnTo>
                      <a:pt x="61" y="4"/>
                    </a:lnTo>
                    <a:lnTo>
                      <a:pt x="61" y="5"/>
                    </a:lnTo>
                    <a:lnTo>
                      <a:pt x="60" y="7"/>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18"/>
              <p:cNvSpPr>
                <a:spLocks noEditPoints="1"/>
              </p:cNvSpPr>
              <p:nvPr/>
            </p:nvSpPr>
            <p:spPr bwMode="auto">
              <a:xfrm>
                <a:off x="3198813" y="2489200"/>
                <a:ext cx="155575" cy="190500"/>
              </a:xfrm>
              <a:custGeom>
                <a:avLst/>
                <a:gdLst>
                  <a:gd name="T0" fmla="*/ 88 w 98"/>
                  <a:gd name="T1" fmla="*/ 0 h 120"/>
                  <a:gd name="T2" fmla="*/ 32 w 98"/>
                  <a:gd name="T3" fmla="*/ 0 h 120"/>
                  <a:gd name="T4" fmla="*/ 0 w 98"/>
                  <a:gd name="T5" fmla="*/ 30 h 120"/>
                  <a:gd name="T6" fmla="*/ 0 w 98"/>
                  <a:gd name="T7" fmla="*/ 110 h 120"/>
                  <a:gd name="T8" fmla="*/ 1 w 98"/>
                  <a:gd name="T9" fmla="*/ 114 h 120"/>
                  <a:gd name="T10" fmla="*/ 2 w 98"/>
                  <a:gd name="T11" fmla="*/ 117 h 120"/>
                  <a:gd name="T12" fmla="*/ 5 w 98"/>
                  <a:gd name="T13" fmla="*/ 119 h 120"/>
                  <a:gd name="T14" fmla="*/ 9 w 98"/>
                  <a:gd name="T15" fmla="*/ 120 h 120"/>
                  <a:gd name="T16" fmla="*/ 98 w 98"/>
                  <a:gd name="T17" fmla="*/ 120 h 120"/>
                  <a:gd name="T18" fmla="*/ 98 w 98"/>
                  <a:gd name="T19" fmla="*/ 11 h 120"/>
                  <a:gd name="T20" fmla="*/ 96 w 98"/>
                  <a:gd name="T21" fmla="*/ 7 h 120"/>
                  <a:gd name="T22" fmla="*/ 95 w 98"/>
                  <a:gd name="T23" fmla="*/ 4 h 120"/>
                  <a:gd name="T24" fmla="*/ 92 w 98"/>
                  <a:gd name="T25" fmla="*/ 1 h 120"/>
                  <a:gd name="T26" fmla="*/ 88 w 98"/>
                  <a:gd name="T27" fmla="*/ 0 h 120"/>
                  <a:gd name="T28" fmla="*/ 91 w 98"/>
                  <a:gd name="T29" fmla="*/ 112 h 120"/>
                  <a:gd name="T30" fmla="*/ 14 w 98"/>
                  <a:gd name="T31" fmla="*/ 112 h 120"/>
                  <a:gd name="T32" fmla="*/ 12 w 98"/>
                  <a:gd name="T33" fmla="*/ 112 h 120"/>
                  <a:gd name="T34" fmla="*/ 9 w 98"/>
                  <a:gd name="T35" fmla="*/ 110 h 120"/>
                  <a:gd name="T36" fmla="*/ 8 w 98"/>
                  <a:gd name="T37" fmla="*/ 107 h 120"/>
                  <a:gd name="T38" fmla="*/ 8 w 98"/>
                  <a:gd name="T39" fmla="*/ 106 h 120"/>
                  <a:gd name="T40" fmla="*/ 8 w 98"/>
                  <a:gd name="T41" fmla="*/ 35 h 120"/>
                  <a:gd name="T42" fmla="*/ 26 w 98"/>
                  <a:gd name="T43" fmla="*/ 35 h 120"/>
                  <a:gd name="T44" fmla="*/ 29 w 98"/>
                  <a:gd name="T45" fmla="*/ 35 h 120"/>
                  <a:gd name="T46" fmla="*/ 32 w 98"/>
                  <a:gd name="T47" fmla="*/ 33 h 120"/>
                  <a:gd name="T48" fmla="*/ 35 w 98"/>
                  <a:gd name="T49" fmla="*/ 30 h 120"/>
                  <a:gd name="T50" fmla="*/ 35 w 98"/>
                  <a:gd name="T51" fmla="*/ 26 h 120"/>
                  <a:gd name="T52" fmla="*/ 35 w 98"/>
                  <a:gd name="T53" fmla="*/ 8 h 120"/>
                  <a:gd name="T54" fmla="*/ 85 w 98"/>
                  <a:gd name="T55" fmla="*/ 8 h 120"/>
                  <a:gd name="T56" fmla="*/ 86 w 98"/>
                  <a:gd name="T57" fmla="*/ 8 h 120"/>
                  <a:gd name="T58" fmla="*/ 88 w 98"/>
                  <a:gd name="T59" fmla="*/ 9 h 120"/>
                  <a:gd name="T60" fmla="*/ 91 w 98"/>
                  <a:gd name="T61" fmla="*/ 12 h 120"/>
                  <a:gd name="T62" fmla="*/ 91 w 98"/>
                  <a:gd name="T63" fmla="*/ 15 h 120"/>
                  <a:gd name="T64" fmla="*/ 91 w 98"/>
                  <a:gd name="T65"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0">
                    <a:moveTo>
                      <a:pt x="88" y="0"/>
                    </a:moveTo>
                    <a:lnTo>
                      <a:pt x="32" y="0"/>
                    </a:lnTo>
                    <a:lnTo>
                      <a:pt x="0" y="30"/>
                    </a:lnTo>
                    <a:lnTo>
                      <a:pt x="0" y="110"/>
                    </a:lnTo>
                    <a:lnTo>
                      <a:pt x="1" y="114"/>
                    </a:lnTo>
                    <a:lnTo>
                      <a:pt x="2" y="117"/>
                    </a:lnTo>
                    <a:lnTo>
                      <a:pt x="5" y="119"/>
                    </a:lnTo>
                    <a:lnTo>
                      <a:pt x="9" y="120"/>
                    </a:lnTo>
                    <a:lnTo>
                      <a:pt x="98" y="120"/>
                    </a:lnTo>
                    <a:lnTo>
                      <a:pt x="98" y="11"/>
                    </a:lnTo>
                    <a:lnTo>
                      <a:pt x="96" y="7"/>
                    </a:lnTo>
                    <a:lnTo>
                      <a:pt x="95" y="4"/>
                    </a:lnTo>
                    <a:lnTo>
                      <a:pt x="92" y="1"/>
                    </a:lnTo>
                    <a:lnTo>
                      <a:pt x="88" y="0"/>
                    </a:lnTo>
                    <a:close/>
                    <a:moveTo>
                      <a:pt x="91" y="112"/>
                    </a:moveTo>
                    <a:lnTo>
                      <a:pt x="14" y="112"/>
                    </a:lnTo>
                    <a:lnTo>
                      <a:pt x="12" y="112"/>
                    </a:lnTo>
                    <a:lnTo>
                      <a:pt x="9" y="110"/>
                    </a:lnTo>
                    <a:lnTo>
                      <a:pt x="8" y="107"/>
                    </a:lnTo>
                    <a:lnTo>
                      <a:pt x="8" y="106"/>
                    </a:lnTo>
                    <a:lnTo>
                      <a:pt x="8" y="35"/>
                    </a:lnTo>
                    <a:lnTo>
                      <a:pt x="26" y="35"/>
                    </a:lnTo>
                    <a:lnTo>
                      <a:pt x="29" y="35"/>
                    </a:lnTo>
                    <a:lnTo>
                      <a:pt x="32" y="33"/>
                    </a:lnTo>
                    <a:lnTo>
                      <a:pt x="35" y="30"/>
                    </a:lnTo>
                    <a:lnTo>
                      <a:pt x="35" y="26"/>
                    </a:lnTo>
                    <a:lnTo>
                      <a:pt x="35" y="8"/>
                    </a:lnTo>
                    <a:lnTo>
                      <a:pt x="85" y="8"/>
                    </a:lnTo>
                    <a:lnTo>
                      <a:pt x="86" y="8"/>
                    </a:lnTo>
                    <a:lnTo>
                      <a:pt x="88" y="9"/>
                    </a:lnTo>
                    <a:lnTo>
                      <a:pt x="91" y="12"/>
                    </a:lnTo>
                    <a:lnTo>
                      <a:pt x="91" y="15"/>
                    </a:lnTo>
                    <a:lnTo>
                      <a:pt x="91" y="11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19"/>
              <p:cNvSpPr>
                <a:spLocks/>
              </p:cNvSpPr>
              <p:nvPr/>
            </p:nvSpPr>
            <p:spPr bwMode="auto">
              <a:xfrm>
                <a:off x="3687763" y="2368550"/>
                <a:ext cx="66675" cy="11113"/>
              </a:xfrm>
              <a:custGeom>
                <a:avLst/>
                <a:gdLst>
                  <a:gd name="T0" fmla="*/ 39 w 42"/>
                  <a:gd name="T1" fmla="*/ 7 h 7"/>
                  <a:gd name="T2" fmla="*/ 1 w 42"/>
                  <a:gd name="T3" fmla="*/ 7 h 7"/>
                  <a:gd name="T4" fmla="*/ 1 w 42"/>
                  <a:gd name="T5" fmla="*/ 7 h 7"/>
                  <a:gd name="T6" fmla="*/ 1 w 42"/>
                  <a:gd name="T7" fmla="*/ 6 h 7"/>
                  <a:gd name="T8" fmla="*/ 0 w 42"/>
                  <a:gd name="T9" fmla="*/ 4 h 7"/>
                  <a:gd name="T10" fmla="*/ 1 w 42"/>
                  <a:gd name="T11" fmla="*/ 3 h 7"/>
                  <a:gd name="T12" fmla="*/ 1 w 42"/>
                  <a:gd name="T13" fmla="*/ 1 h 7"/>
                  <a:gd name="T14" fmla="*/ 1 w 42"/>
                  <a:gd name="T15" fmla="*/ 0 h 7"/>
                  <a:gd name="T16" fmla="*/ 39 w 42"/>
                  <a:gd name="T17" fmla="*/ 0 h 7"/>
                  <a:gd name="T18" fmla="*/ 40 w 42"/>
                  <a:gd name="T19" fmla="*/ 1 h 7"/>
                  <a:gd name="T20" fmla="*/ 42 w 42"/>
                  <a:gd name="T21" fmla="*/ 3 h 7"/>
                  <a:gd name="T22" fmla="*/ 42 w 42"/>
                  <a:gd name="T23" fmla="*/ 4 h 7"/>
                  <a:gd name="T24" fmla="*/ 42 w 42"/>
                  <a:gd name="T25" fmla="*/ 6 h 7"/>
                  <a:gd name="T26" fmla="*/ 42 w 42"/>
                  <a:gd name="T27" fmla="*/ 6 h 7"/>
                  <a:gd name="T28" fmla="*/ 40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1" y="7"/>
                    </a:lnTo>
                    <a:lnTo>
                      <a:pt x="1" y="7"/>
                    </a:lnTo>
                    <a:lnTo>
                      <a:pt x="1" y="6"/>
                    </a:lnTo>
                    <a:lnTo>
                      <a:pt x="0" y="4"/>
                    </a:lnTo>
                    <a:lnTo>
                      <a:pt x="1" y="3"/>
                    </a:lnTo>
                    <a:lnTo>
                      <a:pt x="1" y="1"/>
                    </a:lnTo>
                    <a:lnTo>
                      <a:pt x="1" y="0"/>
                    </a:lnTo>
                    <a:lnTo>
                      <a:pt x="39" y="0"/>
                    </a:lnTo>
                    <a:lnTo>
                      <a:pt x="40" y="1"/>
                    </a:lnTo>
                    <a:lnTo>
                      <a:pt x="42" y="3"/>
                    </a:lnTo>
                    <a:lnTo>
                      <a:pt x="42" y="4"/>
                    </a:lnTo>
                    <a:lnTo>
                      <a:pt x="42" y="6"/>
                    </a:lnTo>
                    <a:lnTo>
                      <a:pt x="42" y="6"/>
                    </a:lnTo>
                    <a:lnTo>
                      <a:pt x="40" y="7"/>
                    </a:lnTo>
                    <a:lnTo>
                      <a:pt x="39"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20"/>
              <p:cNvSpPr>
                <a:spLocks/>
              </p:cNvSpPr>
              <p:nvPr/>
            </p:nvSpPr>
            <p:spPr bwMode="auto">
              <a:xfrm>
                <a:off x="3714750" y="2351088"/>
                <a:ext cx="39688" cy="7938"/>
              </a:xfrm>
              <a:custGeom>
                <a:avLst/>
                <a:gdLst>
                  <a:gd name="T0" fmla="*/ 22 w 25"/>
                  <a:gd name="T1" fmla="*/ 5 h 5"/>
                  <a:gd name="T2" fmla="*/ 2 w 25"/>
                  <a:gd name="T3" fmla="*/ 5 h 5"/>
                  <a:gd name="T4" fmla="*/ 1 w 25"/>
                  <a:gd name="T5" fmla="*/ 5 h 5"/>
                  <a:gd name="T6" fmla="*/ 0 w 25"/>
                  <a:gd name="T7" fmla="*/ 5 h 5"/>
                  <a:gd name="T8" fmla="*/ 0 w 25"/>
                  <a:gd name="T9" fmla="*/ 4 h 5"/>
                  <a:gd name="T10" fmla="*/ 0 w 25"/>
                  <a:gd name="T11" fmla="*/ 3 h 5"/>
                  <a:gd name="T12" fmla="*/ 0 w 25"/>
                  <a:gd name="T13" fmla="*/ 1 h 5"/>
                  <a:gd name="T14" fmla="*/ 0 w 25"/>
                  <a:gd name="T15" fmla="*/ 1 h 5"/>
                  <a:gd name="T16" fmla="*/ 2 w 25"/>
                  <a:gd name="T17" fmla="*/ 0 h 5"/>
                  <a:gd name="T18" fmla="*/ 22 w 25"/>
                  <a:gd name="T19" fmla="*/ 0 h 5"/>
                  <a:gd name="T20" fmla="*/ 23 w 25"/>
                  <a:gd name="T21" fmla="*/ 0 h 5"/>
                  <a:gd name="T22" fmla="*/ 25 w 25"/>
                  <a:gd name="T23" fmla="*/ 1 h 5"/>
                  <a:gd name="T24" fmla="*/ 25 w 25"/>
                  <a:gd name="T25" fmla="*/ 1 h 5"/>
                  <a:gd name="T26" fmla="*/ 25 w 25"/>
                  <a:gd name="T27" fmla="*/ 3 h 5"/>
                  <a:gd name="T28" fmla="*/ 25 w 25"/>
                  <a:gd name="T29" fmla="*/ 4 h 5"/>
                  <a:gd name="T30" fmla="*/ 25 w 25"/>
                  <a:gd name="T31" fmla="*/ 5 h 5"/>
                  <a:gd name="T32" fmla="*/ 23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2" y="5"/>
                    </a:lnTo>
                    <a:lnTo>
                      <a:pt x="1" y="5"/>
                    </a:lnTo>
                    <a:lnTo>
                      <a:pt x="0" y="5"/>
                    </a:lnTo>
                    <a:lnTo>
                      <a:pt x="0" y="4"/>
                    </a:lnTo>
                    <a:lnTo>
                      <a:pt x="0" y="3"/>
                    </a:lnTo>
                    <a:lnTo>
                      <a:pt x="0" y="1"/>
                    </a:lnTo>
                    <a:lnTo>
                      <a:pt x="0" y="1"/>
                    </a:lnTo>
                    <a:lnTo>
                      <a:pt x="2" y="0"/>
                    </a:lnTo>
                    <a:lnTo>
                      <a:pt x="22" y="0"/>
                    </a:lnTo>
                    <a:lnTo>
                      <a:pt x="23" y="0"/>
                    </a:lnTo>
                    <a:lnTo>
                      <a:pt x="25" y="1"/>
                    </a:lnTo>
                    <a:lnTo>
                      <a:pt x="25" y="1"/>
                    </a:lnTo>
                    <a:lnTo>
                      <a:pt x="25" y="3"/>
                    </a:lnTo>
                    <a:lnTo>
                      <a:pt x="25" y="4"/>
                    </a:lnTo>
                    <a:lnTo>
                      <a:pt x="25" y="5"/>
                    </a:lnTo>
                    <a:lnTo>
                      <a:pt x="23" y="5"/>
                    </a:lnTo>
                    <a:lnTo>
                      <a:pt x="2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21"/>
              <p:cNvSpPr>
                <a:spLocks/>
              </p:cNvSpPr>
              <p:nvPr/>
            </p:nvSpPr>
            <p:spPr bwMode="auto">
              <a:xfrm>
                <a:off x="3687763" y="2389188"/>
                <a:ext cx="66675" cy="7938"/>
              </a:xfrm>
              <a:custGeom>
                <a:avLst/>
                <a:gdLst>
                  <a:gd name="T0" fmla="*/ 39 w 42"/>
                  <a:gd name="T1" fmla="*/ 5 h 5"/>
                  <a:gd name="T2" fmla="*/ 1 w 42"/>
                  <a:gd name="T3" fmla="*/ 5 h 5"/>
                  <a:gd name="T4" fmla="*/ 1 w 42"/>
                  <a:gd name="T5" fmla="*/ 5 h 5"/>
                  <a:gd name="T6" fmla="*/ 1 w 42"/>
                  <a:gd name="T7" fmla="*/ 4 h 5"/>
                  <a:gd name="T8" fmla="*/ 0 w 42"/>
                  <a:gd name="T9" fmla="*/ 2 h 5"/>
                  <a:gd name="T10" fmla="*/ 1 w 42"/>
                  <a:gd name="T11" fmla="*/ 1 h 5"/>
                  <a:gd name="T12" fmla="*/ 1 w 42"/>
                  <a:gd name="T13" fmla="*/ 0 h 5"/>
                  <a:gd name="T14" fmla="*/ 1 w 42"/>
                  <a:gd name="T15" fmla="*/ 0 h 5"/>
                  <a:gd name="T16" fmla="*/ 39 w 42"/>
                  <a:gd name="T17" fmla="*/ 0 h 5"/>
                  <a:gd name="T18" fmla="*/ 40 w 42"/>
                  <a:gd name="T19" fmla="*/ 0 h 5"/>
                  <a:gd name="T20" fmla="*/ 42 w 42"/>
                  <a:gd name="T21" fmla="*/ 1 h 5"/>
                  <a:gd name="T22" fmla="*/ 42 w 42"/>
                  <a:gd name="T23" fmla="*/ 1 h 5"/>
                  <a:gd name="T24" fmla="*/ 42 w 42"/>
                  <a:gd name="T25" fmla="*/ 2 h 5"/>
                  <a:gd name="T26" fmla="*/ 42 w 42"/>
                  <a:gd name="T27" fmla="*/ 4 h 5"/>
                  <a:gd name="T28" fmla="*/ 40 w 42"/>
                  <a:gd name="T29" fmla="*/ 5 h 5"/>
                  <a:gd name="T30" fmla="*/ 39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39" y="5"/>
                    </a:moveTo>
                    <a:lnTo>
                      <a:pt x="1" y="5"/>
                    </a:lnTo>
                    <a:lnTo>
                      <a:pt x="1" y="5"/>
                    </a:lnTo>
                    <a:lnTo>
                      <a:pt x="1" y="4"/>
                    </a:lnTo>
                    <a:lnTo>
                      <a:pt x="0" y="2"/>
                    </a:lnTo>
                    <a:lnTo>
                      <a:pt x="1" y="1"/>
                    </a:lnTo>
                    <a:lnTo>
                      <a:pt x="1" y="0"/>
                    </a:lnTo>
                    <a:lnTo>
                      <a:pt x="1" y="0"/>
                    </a:lnTo>
                    <a:lnTo>
                      <a:pt x="39" y="0"/>
                    </a:lnTo>
                    <a:lnTo>
                      <a:pt x="40" y="0"/>
                    </a:lnTo>
                    <a:lnTo>
                      <a:pt x="42" y="1"/>
                    </a:lnTo>
                    <a:lnTo>
                      <a:pt x="42" y="1"/>
                    </a:lnTo>
                    <a:lnTo>
                      <a:pt x="42" y="2"/>
                    </a:lnTo>
                    <a:lnTo>
                      <a:pt x="42" y="4"/>
                    </a:lnTo>
                    <a:lnTo>
                      <a:pt x="40" y="5"/>
                    </a:lnTo>
                    <a:lnTo>
                      <a:pt x="39"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22"/>
              <p:cNvSpPr>
                <a:spLocks/>
              </p:cNvSpPr>
              <p:nvPr/>
            </p:nvSpPr>
            <p:spPr bwMode="auto">
              <a:xfrm>
                <a:off x="3687763" y="2408238"/>
                <a:ext cx="66675" cy="9525"/>
              </a:xfrm>
              <a:custGeom>
                <a:avLst/>
                <a:gdLst>
                  <a:gd name="T0" fmla="*/ 39 w 42"/>
                  <a:gd name="T1" fmla="*/ 6 h 6"/>
                  <a:gd name="T2" fmla="*/ 1 w 42"/>
                  <a:gd name="T3" fmla="*/ 6 h 6"/>
                  <a:gd name="T4" fmla="*/ 1 w 42"/>
                  <a:gd name="T5" fmla="*/ 6 h 6"/>
                  <a:gd name="T6" fmla="*/ 1 w 42"/>
                  <a:gd name="T7" fmla="*/ 4 h 6"/>
                  <a:gd name="T8" fmla="*/ 0 w 42"/>
                  <a:gd name="T9" fmla="*/ 4 h 6"/>
                  <a:gd name="T10" fmla="*/ 0 w 42"/>
                  <a:gd name="T11" fmla="*/ 3 h 6"/>
                  <a:gd name="T12" fmla="*/ 1 w 42"/>
                  <a:gd name="T13" fmla="*/ 0 h 6"/>
                  <a:gd name="T14" fmla="*/ 1 w 42"/>
                  <a:gd name="T15" fmla="*/ 0 h 6"/>
                  <a:gd name="T16" fmla="*/ 1 w 42"/>
                  <a:gd name="T17" fmla="*/ 0 h 6"/>
                  <a:gd name="T18" fmla="*/ 39 w 42"/>
                  <a:gd name="T19" fmla="*/ 0 h 6"/>
                  <a:gd name="T20" fmla="*/ 40 w 42"/>
                  <a:gd name="T21" fmla="*/ 0 h 6"/>
                  <a:gd name="T22" fmla="*/ 42 w 42"/>
                  <a:gd name="T23" fmla="*/ 0 h 6"/>
                  <a:gd name="T24" fmla="*/ 42 w 42"/>
                  <a:gd name="T25" fmla="*/ 2 h 6"/>
                  <a:gd name="T26" fmla="*/ 42 w 42"/>
                  <a:gd name="T27" fmla="*/ 3 h 6"/>
                  <a:gd name="T28" fmla="*/ 42 w 42"/>
                  <a:gd name="T29" fmla="*/ 4 h 6"/>
                  <a:gd name="T30" fmla="*/ 42 w 42"/>
                  <a:gd name="T31" fmla="*/ 4 h 6"/>
                  <a:gd name="T32" fmla="*/ 40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1" y="6"/>
                    </a:lnTo>
                    <a:lnTo>
                      <a:pt x="1" y="6"/>
                    </a:lnTo>
                    <a:lnTo>
                      <a:pt x="1" y="4"/>
                    </a:lnTo>
                    <a:lnTo>
                      <a:pt x="0" y="4"/>
                    </a:lnTo>
                    <a:lnTo>
                      <a:pt x="0" y="3"/>
                    </a:lnTo>
                    <a:lnTo>
                      <a:pt x="1" y="0"/>
                    </a:lnTo>
                    <a:lnTo>
                      <a:pt x="1" y="0"/>
                    </a:lnTo>
                    <a:lnTo>
                      <a:pt x="1" y="0"/>
                    </a:lnTo>
                    <a:lnTo>
                      <a:pt x="39" y="0"/>
                    </a:lnTo>
                    <a:lnTo>
                      <a:pt x="40" y="0"/>
                    </a:lnTo>
                    <a:lnTo>
                      <a:pt x="42" y="0"/>
                    </a:lnTo>
                    <a:lnTo>
                      <a:pt x="42" y="2"/>
                    </a:lnTo>
                    <a:lnTo>
                      <a:pt x="42" y="3"/>
                    </a:lnTo>
                    <a:lnTo>
                      <a:pt x="42" y="4"/>
                    </a:lnTo>
                    <a:lnTo>
                      <a:pt x="42" y="4"/>
                    </a:lnTo>
                    <a:lnTo>
                      <a:pt x="40" y="6"/>
                    </a:lnTo>
                    <a:lnTo>
                      <a:pt x="39"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23"/>
              <p:cNvSpPr>
                <a:spLocks noEditPoints="1"/>
              </p:cNvSpPr>
              <p:nvPr/>
            </p:nvSpPr>
            <p:spPr bwMode="auto">
              <a:xfrm>
                <a:off x="3665538" y="2314575"/>
                <a:ext cx="111125" cy="133350"/>
              </a:xfrm>
              <a:custGeom>
                <a:avLst/>
                <a:gdLst>
                  <a:gd name="T0" fmla="*/ 63 w 70"/>
                  <a:gd name="T1" fmla="*/ 0 h 84"/>
                  <a:gd name="T2" fmla="*/ 22 w 70"/>
                  <a:gd name="T3" fmla="*/ 0 h 84"/>
                  <a:gd name="T4" fmla="*/ 0 w 70"/>
                  <a:gd name="T5" fmla="*/ 21 h 84"/>
                  <a:gd name="T6" fmla="*/ 0 w 70"/>
                  <a:gd name="T7" fmla="*/ 77 h 84"/>
                  <a:gd name="T8" fmla="*/ 1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8 w 70"/>
                  <a:gd name="T21" fmla="*/ 5 h 84"/>
                  <a:gd name="T22" fmla="*/ 67 w 70"/>
                  <a:gd name="T23" fmla="*/ 2 h 84"/>
                  <a:gd name="T24" fmla="*/ 66 w 70"/>
                  <a:gd name="T25" fmla="*/ 0 h 84"/>
                  <a:gd name="T26" fmla="*/ 63 w 70"/>
                  <a:gd name="T27" fmla="*/ 0 h 84"/>
                  <a:gd name="T28" fmla="*/ 64 w 70"/>
                  <a:gd name="T29" fmla="*/ 79 h 84"/>
                  <a:gd name="T30" fmla="*/ 10 w 70"/>
                  <a:gd name="T31" fmla="*/ 79 h 84"/>
                  <a:gd name="T32" fmla="*/ 8 w 70"/>
                  <a:gd name="T33" fmla="*/ 79 h 84"/>
                  <a:gd name="T34" fmla="*/ 7 w 70"/>
                  <a:gd name="T35" fmla="*/ 77 h 84"/>
                  <a:gd name="T36" fmla="*/ 5 w 70"/>
                  <a:gd name="T37" fmla="*/ 76 h 84"/>
                  <a:gd name="T38" fmla="*/ 5 w 70"/>
                  <a:gd name="T39" fmla="*/ 75 h 84"/>
                  <a:gd name="T40" fmla="*/ 5 w 70"/>
                  <a:gd name="T41" fmla="*/ 24 h 84"/>
                  <a:gd name="T42" fmla="*/ 19 w 70"/>
                  <a:gd name="T43" fmla="*/ 24 h 84"/>
                  <a:gd name="T44" fmla="*/ 21 w 70"/>
                  <a:gd name="T45" fmla="*/ 24 h 84"/>
                  <a:gd name="T46" fmla="*/ 24 w 70"/>
                  <a:gd name="T47" fmla="*/ 23 h 84"/>
                  <a:gd name="T48" fmla="*/ 25 w 70"/>
                  <a:gd name="T49" fmla="*/ 21 h 84"/>
                  <a:gd name="T50" fmla="*/ 25 w 70"/>
                  <a:gd name="T51" fmla="*/ 19 h 84"/>
                  <a:gd name="T52" fmla="*/ 25 w 70"/>
                  <a:gd name="T53" fmla="*/ 6 h 84"/>
                  <a:gd name="T54" fmla="*/ 60 w 70"/>
                  <a:gd name="T55" fmla="*/ 6 h 84"/>
                  <a:gd name="T56" fmla="*/ 61 w 70"/>
                  <a:gd name="T57" fmla="*/ 6 h 84"/>
                  <a:gd name="T58" fmla="*/ 63 w 70"/>
                  <a:gd name="T59" fmla="*/ 6 h 84"/>
                  <a:gd name="T60" fmla="*/ 64 w 70"/>
                  <a:gd name="T61" fmla="*/ 9 h 84"/>
                  <a:gd name="T62" fmla="*/ 64 w 70"/>
                  <a:gd name="T63" fmla="*/ 10 h 84"/>
                  <a:gd name="T64" fmla="*/ 64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2" y="0"/>
                    </a:lnTo>
                    <a:lnTo>
                      <a:pt x="0" y="21"/>
                    </a:lnTo>
                    <a:lnTo>
                      <a:pt x="0" y="77"/>
                    </a:lnTo>
                    <a:lnTo>
                      <a:pt x="1" y="80"/>
                    </a:lnTo>
                    <a:lnTo>
                      <a:pt x="3" y="83"/>
                    </a:lnTo>
                    <a:lnTo>
                      <a:pt x="4" y="84"/>
                    </a:lnTo>
                    <a:lnTo>
                      <a:pt x="7" y="84"/>
                    </a:lnTo>
                    <a:lnTo>
                      <a:pt x="70" y="84"/>
                    </a:lnTo>
                    <a:lnTo>
                      <a:pt x="70" y="7"/>
                    </a:lnTo>
                    <a:lnTo>
                      <a:pt x="68" y="5"/>
                    </a:lnTo>
                    <a:lnTo>
                      <a:pt x="67" y="2"/>
                    </a:lnTo>
                    <a:lnTo>
                      <a:pt x="66" y="0"/>
                    </a:lnTo>
                    <a:lnTo>
                      <a:pt x="63" y="0"/>
                    </a:lnTo>
                    <a:close/>
                    <a:moveTo>
                      <a:pt x="64" y="79"/>
                    </a:moveTo>
                    <a:lnTo>
                      <a:pt x="10" y="79"/>
                    </a:lnTo>
                    <a:lnTo>
                      <a:pt x="8" y="79"/>
                    </a:lnTo>
                    <a:lnTo>
                      <a:pt x="7" y="77"/>
                    </a:lnTo>
                    <a:lnTo>
                      <a:pt x="5" y="76"/>
                    </a:lnTo>
                    <a:lnTo>
                      <a:pt x="5" y="75"/>
                    </a:lnTo>
                    <a:lnTo>
                      <a:pt x="5" y="24"/>
                    </a:lnTo>
                    <a:lnTo>
                      <a:pt x="19" y="24"/>
                    </a:lnTo>
                    <a:lnTo>
                      <a:pt x="21" y="24"/>
                    </a:lnTo>
                    <a:lnTo>
                      <a:pt x="24" y="23"/>
                    </a:lnTo>
                    <a:lnTo>
                      <a:pt x="25" y="21"/>
                    </a:lnTo>
                    <a:lnTo>
                      <a:pt x="25" y="19"/>
                    </a:lnTo>
                    <a:lnTo>
                      <a:pt x="25" y="6"/>
                    </a:lnTo>
                    <a:lnTo>
                      <a:pt x="60" y="6"/>
                    </a:lnTo>
                    <a:lnTo>
                      <a:pt x="61" y="6"/>
                    </a:lnTo>
                    <a:lnTo>
                      <a:pt x="63" y="6"/>
                    </a:lnTo>
                    <a:lnTo>
                      <a:pt x="64" y="9"/>
                    </a:lnTo>
                    <a:lnTo>
                      <a:pt x="64" y="10"/>
                    </a:lnTo>
                    <a:lnTo>
                      <a:pt x="64" y="7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24"/>
              <p:cNvSpPr>
                <a:spLocks/>
              </p:cNvSpPr>
              <p:nvPr/>
            </p:nvSpPr>
            <p:spPr bwMode="auto">
              <a:xfrm>
                <a:off x="3402013" y="2419350"/>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125"/>
              <p:cNvSpPr>
                <a:spLocks/>
              </p:cNvSpPr>
              <p:nvPr/>
            </p:nvSpPr>
            <p:spPr bwMode="auto">
              <a:xfrm>
                <a:off x="3457575" y="2419350"/>
                <a:ext cx="46038" cy="77788"/>
              </a:xfrm>
              <a:custGeom>
                <a:avLst/>
                <a:gdLst>
                  <a:gd name="T0" fmla="*/ 0 w 29"/>
                  <a:gd name="T1" fmla="*/ 17 h 49"/>
                  <a:gd name="T2" fmla="*/ 0 w 29"/>
                  <a:gd name="T3" fmla="*/ 49 h 49"/>
                  <a:gd name="T4" fmla="*/ 29 w 29"/>
                  <a:gd name="T5" fmla="*/ 32 h 49"/>
                  <a:gd name="T6" fmla="*/ 29 w 29"/>
                  <a:gd name="T7" fmla="*/ 0 h 49"/>
                  <a:gd name="T8" fmla="*/ 0 w 29"/>
                  <a:gd name="T9" fmla="*/ 17 h 49"/>
                </a:gdLst>
                <a:ahLst/>
                <a:cxnLst>
                  <a:cxn ang="0">
                    <a:pos x="T0" y="T1"/>
                  </a:cxn>
                  <a:cxn ang="0">
                    <a:pos x="T2" y="T3"/>
                  </a:cxn>
                  <a:cxn ang="0">
                    <a:pos x="T4" y="T5"/>
                  </a:cxn>
                  <a:cxn ang="0">
                    <a:pos x="T6" y="T7"/>
                  </a:cxn>
                  <a:cxn ang="0">
                    <a:pos x="T8" y="T9"/>
                  </a:cxn>
                </a:cxnLst>
                <a:rect l="0" t="0" r="r" b="b"/>
                <a:pathLst>
                  <a:path w="29" h="49">
                    <a:moveTo>
                      <a:pt x="0" y="17"/>
                    </a:moveTo>
                    <a:lnTo>
                      <a:pt x="0" y="49"/>
                    </a:lnTo>
                    <a:lnTo>
                      <a:pt x="29" y="32"/>
                    </a:lnTo>
                    <a:lnTo>
                      <a:pt x="29"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26"/>
              <p:cNvSpPr>
                <a:spLocks/>
              </p:cNvSpPr>
              <p:nvPr/>
            </p:nvSpPr>
            <p:spPr bwMode="auto">
              <a:xfrm>
                <a:off x="3406775" y="2386013"/>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27"/>
              <p:cNvSpPr>
                <a:spLocks/>
              </p:cNvSpPr>
              <p:nvPr/>
            </p:nvSpPr>
            <p:spPr bwMode="auto">
              <a:xfrm>
                <a:off x="3514725" y="2419350"/>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28"/>
              <p:cNvSpPr>
                <a:spLocks/>
              </p:cNvSpPr>
              <p:nvPr/>
            </p:nvSpPr>
            <p:spPr bwMode="auto">
              <a:xfrm>
                <a:off x="3570288" y="2419350"/>
                <a:ext cx="41275" cy="77788"/>
              </a:xfrm>
              <a:custGeom>
                <a:avLst/>
                <a:gdLst>
                  <a:gd name="T0" fmla="*/ 0 w 26"/>
                  <a:gd name="T1" fmla="*/ 17 h 49"/>
                  <a:gd name="T2" fmla="*/ 0 w 26"/>
                  <a:gd name="T3" fmla="*/ 49 h 49"/>
                  <a:gd name="T4" fmla="*/ 26 w 26"/>
                  <a:gd name="T5" fmla="*/ 32 h 49"/>
                  <a:gd name="T6" fmla="*/ 26 w 26"/>
                  <a:gd name="T7" fmla="*/ 0 h 49"/>
                  <a:gd name="T8" fmla="*/ 0 w 26"/>
                  <a:gd name="T9" fmla="*/ 17 h 49"/>
                </a:gdLst>
                <a:ahLst/>
                <a:cxnLst>
                  <a:cxn ang="0">
                    <a:pos x="T0" y="T1"/>
                  </a:cxn>
                  <a:cxn ang="0">
                    <a:pos x="T2" y="T3"/>
                  </a:cxn>
                  <a:cxn ang="0">
                    <a:pos x="T4" y="T5"/>
                  </a:cxn>
                  <a:cxn ang="0">
                    <a:pos x="T6" y="T7"/>
                  </a:cxn>
                  <a:cxn ang="0">
                    <a:pos x="T8" y="T9"/>
                  </a:cxn>
                </a:cxnLst>
                <a:rect l="0" t="0" r="r" b="b"/>
                <a:pathLst>
                  <a:path w="26" h="49">
                    <a:moveTo>
                      <a:pt x="0" y="17"/>
                    </a:moveTo>
                    <a:lnTo>
                      <a:pt x="0" y="49"/>
                    </a:lnTo>
                    <a:lnTo>
                      <a:pt x="26" y="32"/>
                    </a:lnTo>
                    <a:lnTo>
                      <a:pt x="26"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29"/>
              <p:cNvSpPr>
                <a:spLocks/>
              </p:cNvSpPr>
              <p:nvPr/>
            </p:nvSpPr>
            <p:spPr bwMode="auto">
              <a:xfrm>
                <a:off x="3517900" y="2386013"/>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30"/>
              <p:cNvSpPr>
                <a:spLocks/>
              </p:cNvSpPr>
              <p:nvPr/>
            </p:nvSpPr>
            <p:spPr bwMode="auto">
              <a:xfrm>
                <a:off x="3457575" y="2517775"/>
                <a:ext cx="46038" cy="74613"/>
              </a:xfrm>
              <a:custGeom>
                <a:avLst/>
                <a:gdLst>
                  <a:gd name="T0" fmla="*/ 29 w 29"/>
                  <a:gd name="T1" fmla="*/ 15 h 47"/>
                  <a:gd name="T2" fmla="*/ 29 w 29"/>
                  <a:gd name="T3" fmla="*/ 47 h 47"/>
                  <a:gd name="T4" fmla="*/ 0 w 29"/>
                  <a:gd name="T5" fmla="*/ 31 h 47"/>
                  <a:gd name="T6" fmla="*/ 0 w 29"/>
                  <a:gd name="T7" fmla="*/ 0 h 47"/>
                  <a:gd name="T8" fmla="*/ 29 w 29"/>
                  <a:gd name="T9" fmla="*/ 15 h 47"/>
                </a:gdLst>
                <a:ahLst/>
                <a:cxnLst>
                  <a:cxn ang="0">
                    <a:pos x="T0" y="T1"/>
                  </a:cxn>
                  <a:cxn ang="0">
                    <a:pos x="T2" y="T3"/>
                  </a:cxn>
                  <a:cxn ang="0">
                    <a:pos x="T4" y="T5"/>
                  </a:cxn>
                  <a:cxn ang="0">
                    <a:pos x="T6" y="T7"/>
                  </a:cxn>
                  <a:cxn ang="0">
                    <a:pos x="T8" y="T9"/>
                  </a:cxn>
                </a:cxnLst>
                <a:rect l="0" t="0" r="r" b="b"/>
                <a:pathLst>
                  <a:path w="29" h="47">
                    <a:moveTo>
                      <a:pt x="29" y="15"/>
                    </a:moveTo>
                    <a:lnTo>
                      <a:pt x="29" y="47"/>
                    </a:lnTo>
                    <a:lnTo>
                      <a:pt x="0" y="31"/>
                    </a:lnTo>
                    <a:lnTo>
                      <a:pt x="0" y="0"/>
                    </a:lnTo>
                    <a:lnTo>
                      <a:pt x="29"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31"/>
              <p:cNvSpPr>
                <a:spLocks/>
              </p:cNvSpPr>
              <p:nvPr/>
            </p:nvSpPr>
            <p:spPr bwMode="auto">
              <a:xfrm>
                <a:off x="3514725" y="2517775"/>
                <a:ext cx="44450" cy="74613"/>
              </a:xfrm>
              <a:custGeom>
                <a:avLst/>
                <a:gdLst>
                  <a:gd name="T0" fmla="*/ 0 w 28"/>
                  <a:gd name="T1" fmla="*/ 15 h 47"/>
                  <a:gd name="T2" fmla="*/ 0 w 28"/>
                  <a:gd name="T3" fmla="*/ 47 h 47"/>
                  <a:gd name="T4" fmla="*/ 28 w 28"/>
                  <a:gd name="T5" fmla="*/ 31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1"/>
                    </a:lnTo>
                    <a:lnTo>
                      <a:pt x="28" y="0"/>
                    </a:lnTo>
                    <a:lnTo>
                      <a:pt x="0"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32"/>
              <p:cNvSpPr>
                <a:spLocks/>
              </p:cNvSpPr>
              <p:nvPr/>
            </p:nvSpPr>
            <p:spPr bwMode="auto">
              <a:xfrm>
                <a:off x="3462338" y="2481263"/>
                <a:ext cx="88900" cy="52388"/>
              </a:xfrm>
              <a:custGeom>
                <a:avLst/>
                <a:gdLst>
                  <a:gd name="T0" fmla="*/ 28 w 56"/>
                  <a:gd name="T1" fmla="*/ 33 h 33"/>
                  <a:gd name="T2" fmla="*/ 0 w 56"/>
                  <a:gd name="T3" fmla="*/ 16 h 33"/>
                  <a:gd name="T4" fmla="*/ 28 w 56"/>
                  <a:gd name="T5" fmla="*/ 0 h 33"/>
                  <a:gd name="T6" fmla="*/ 56 w 56"/>
                  <a:gd name="T7" fmla="*/ 16 h 33"/>
                  <a:gd name="T8" fmla="*/ 28 w 56"/>
                  <a:gd name="T9" fmla="*/ 33 h 33"/>
                </a:gdLst>
                <a:ahLst/>
                <a:cxnLst>
                  <a:cxn ang="0">
                    <a:pos x="T0" y="T1"/>
                  </a:cxn>
                  <a:cxn ang="0">
                    <a:pos x="T2" y="T3"/>
                  </a:cxn>
                  <a:cxn ang="0">
                    <a:pos x="T4" y="T5"/>
                  </a:cxn>
                  <a:cxn ang="0">
                    <a:pos x="T6" y="T7"/>
                  </a:cxn>
                  <a:cxn ang="0">
                    <a:pos x="T8" y="T9"/>
                  </a:cxn>
                </a:cxnLst>
                <a:rect l="0" t="0" r="r" b="b"/>
                <a:pathLst>
                  <a:path w="56" h="33">
                    <a:moveTo>
                      <a:pt x="28" y="33"/>
                    </a:moveTo>
                    <a:lnTo>
                      <a:pt x="0" y="16"/>
                    </a:lnTo>
                    <a:lnTo>
                      <a:pt x="28" y="0"/>
                    </a:lnTo>
                    <a:lnTo>
                      <a:pt x="56" y="16"/>
                    </a:lnTo>
                    <a:lnTo>
                      <a:pt x="28" y="33"/>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33"/>
              <p:cNvSpPr>
                <a:spLocks/>
              </p:cNvSpPr>
              <p:nvPr/>
            </p:nvSpPr>
            <p:spPr bwMode="auto">
              <a:xfrm>
                <a:off x="3411538" y="2640013"/>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34"/>
              <p:cNvSpPr>
                <a:spLocks noEditPoints="1"/>
              </p:cNvSpPr>
              <p:nvPr/>
            </p:nvSpPr>
            <p:spPr bwMode="auto">
              <a:xfrm>
                <a:off x="3444875" y="2640013"/>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35"/>
              <p:cNvSpPr>
                <a:spLocks/>
              </p:cNvSpPr>
              <p:nvPr/>
            </p:nvSpPr>
            <p:spPr bwMode="auto">
              <a:xfrm>
                <a:off x="3487738" y="2640013"/>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136"/>
              <p:cNvSpPr>
                <a:spLocks noEditPoints="1"/>
              </p:cNvSpPr>
              <p:nvPr/>
            </p:nvSpPr>
            <p:spPr bwMode="auto">
              <a:xfrm>
                <a:off x="3406775" y="2700338"/>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37"/>
              <p:cNvSpPr>
                <a:spLocks/>
              </p:cNvSpPr>
              <p:nvPr/>
            </p:nvSpPr>
            <p:spPr bwMode="auto">
              <a:xfrm>
                <a:off x="3449638" y="2700338"/>
                <a:ext cx="19050"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38"/>
              <p:cNvSpPr>
                <a:spLocks noEditPoints="1"/>
              </p:cNvSpPr>
              <p:nvPr/>
            </p:nvSpPr>
            <p:spPr bwMode="auto">
              <a:xfrm>
                <a:off x="3482975" y="2700338"/>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39"/>
              <p:cNvSpPr>
                <a:spLocks noEditPoints="1"/>
              </p:cNvSpPr>
              <p:nvPr/>
            </p:nvSpPr>
            <p:spPr bwMode="auto">
              <a:xfrm>
                <a:off x="3406775" y="2762250"/>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4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1" y="19"/>
                      <a:pt x="9" y="20"/>
                      <a:pt x="7" y="20"/>
                    </a:cubicBezTo>
                    <a:close/>
                    <a:moveTo>
                      <a:pt x="7" y="3"/>
                    </a:moveTo>
                    <a:cubicBezTo>
                      <a:pt x="6" y="3"/>
                      <a:pt x="4" y="6"/>
                      <a:pt x="4" y="10"/>
                    </a:cubicBezTo>
                    <a:cubicBezTo>
                      <a:pt x="4"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40"/>
              <p:cNvSpPr>
                <a:spLocks noEditPoints="1"/>
              </p:cNvSpPr>
              <p:nvPr/>
            </p:nvSpPr>
            <p:spPr bwMode="auto">
              <a:xfrm>
                <a:off x="3444875" y="2762250"/>
                <a:ext cx="33338" cy="44450"/>
              </a:xfrm>
              <a:custGeom>
                <a:avLst/>
                <a:gdLst>
                  <a:gd name="T0" fmla="*/ 8 w 15"/>
                  <a:gd name="T1" fmla="*/ 20 h 20"/>
                  <a:gd name="T2" fmla="*/ 0 w 15"/>
                  <a:gd name="T3" fmla="*/ 10 h 20"/>
                  <a:gd name="T4" fmla="*/ 2 w 15"/>
                  <a:gd name="T5" fmla="*/ 3 h 20"/>
                  <a:gd name="T6" fmla="*/ 8 w 15"/>
                  <a:gd name="T7" fmla="*/ 0 h 20"/>
                  <a:gd name="T8" fmla="*/ 15 w 15"/>
                  <a:gd name="T9" fmla="*/ 10 h 20"/>
                  <a:gd name="T10" fmla="*/ 13 w 15"/>
                  <a:gd name="T11" fmla="*/ 17 h 20"/>
                  <a:gd name="T12" fmla="*/ 8 w 15"/>
                  <a:gd name="T13" fmla="*/ 20 h 20"/>
                  <a:gd name="T14" fmla="*/ 8 w 15"/>
                  <a:gd name="T15" fmla="*/ 3 h 20"/>
                  <a:gd name="T16" fmla="*/ 5 w 15"/>
                  <a:gd name="T17" fmla="*/ 10 h 20"/>
                  <a:gd name="T18" fmla="*/ 8 w 15"/>
                  <a:gd name="T19" fmla="*/ 17 h 20"/>
                  <a:gd name="T20" fmla="*/ 10 w 15"/>
                  <a:gd name="T21" fmla="*/ 10 h 20"/>
                  <a:gd name="T22" fmla="*/ 8 w 15"/>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0">
                    <a:moveTo>
                      <a:pt x="8" y="20"/>
                    </a:moveTo>
                    <a:cubicBezTo>
                      <a:pt x="2" y="20"/>
                      <a:pt x="0" y="17"/>
                      <a:pt x="0" y="10"/>
                    </a:cubicBezTo>
                    <a:cubicBezTo>
                      <a:pt x="0" y="7"/>
                      <a:pt x="1" y="5"/>
                      <a:pt x="2" y="3"/>
                    </a:cubicBezTo>
                    <a:cubicBezTo>
                      <a:pt x="3" y="1"/>
                      <a:pt x="5" y="0"/>
                      <a:pt x="8" y="0"/>
                    </a:cubicBezTo>
                    <a:cubicBezTo>
                      <a:pt x="12" y="0"/>
                      <a:pt x="15" y="3"/>
                      <a:pt x="15" y="10"/>
                    </a:cubicBezTo>
                    <a:cubicBezTo>
                      <a:pt x="15" y="13"/>
                      <a:pt x="14" y="15"/>
                      <a:pt x="13" y="17"/>
                    </a:cubicBezTo>
                    <a:cubicBezTo>
                      <a:pt x="11" y="19"/>
                      <a:pt x="10" y="20"/>
                      <a:pt x="8" y="20"/>
                    </a:cubicBezTo>
                    <a:close/>
                    <a:moveTo>
                      <a:pt x="8" y="3"/>
                    </a:moveTo>
                    <a:cubicBezTo>
                      <a:pt x="5" y="3"/>
                      <a:pt x="5" y="6"/>
                      <a:pt x="5" y="10"/>
                    </a:cubicBezTo>
                    <a:cubicBezTo>
                      <a:pt x="5" y="15"/>
                      <a:pt x="5" y="17"/>
                      <a:pt x="8" y="17"/>
                    </a:cubicBezTo>
                    <a:cubicBezTo>
                      <a:pt x="9" y="17"/>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41"/>
              <p:cNvSpPr>
                <a:spLocks/>
              </p:cNvSpPr>
              <p:nvPr/>
            </p:nvSpPr>
            <p:spPr bwMode="auto">
              <a:xfrm>
                <a:off x="3487738" y="2762250"/>
                <a:ext cx="17463" cy="44450"/>
              </a:xfrm>
              <a:custGeom>
                <a:avLst/>
                <a:gdLst>
                  <a:gd name="T0" fmla="*/ 8 w 8"/>
                  <a:gd name="T1" fmla="*/ 0 h 20"/>
                  <a:gd name="T2" fmla="*/ 8 w 8"/>
                  <a:gd name="T3" fmla="*/ 20 h 20"/>
                  <a:gd name="T4" fmla="*/ 4 w 8"/>
                  <a:gd name="T5" fmla="*/ 20 h 20"/>
                  <a:gd name="T6" fmla="*/ 4 w 8"/>
                  <a:gd name="T7" fmla="*/ 5 h 20"/>
                  <a:gd name="T8" fmla="*/ 3 w 8"/>
                  <a:gd name="T9" fmla="*/ 5 h 20"/>
                  <a:gd name="T10" fmla="*/ 2 w 8"/>
                  <a:gd name="T11" fmla="*/ 6 h 20"/>
                  <a:gd name="T12" fmla="*/ 1 w 8"/>
                  <a:gd name="T13" fmla="*/ 6 h 20"/>
                  <a:gd name="T14" fmla="*/ 0 w 8"/>
                  <a:gd name="T15" fmla="*/ 7 h 20"/>
                  <a:gd name="T16" fmla="*/ 0 w 8"/>
                  <a:gd name="T17" fmla="*/ 3 h 20"/>
                  <a:gd name="T18" fmla="*/ 3 w 8"/>
                  <a:gd name="T19" fmla="*/ 2 h 20"/>
                  <a:gd name="T20" fmla="*/ 5 w 8"/>
                  <a:gd name="T21" fmla="*/ 0 h 20"/>
                  <a:gd name="T22" fmla="*/ 8 w 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
                    <a:moveTo>
                      <a:pt x="8" y="0"/>
                    </a:moveTo>
                    <a:cubicBezTo>
                      <a:pt x="8" y="20"/>
                      <a:pt x="8" y="20"/>
                      <a:pt x="8" y="20"/>
                    </a:cubicBezTo>
                    <a:cubicBezTo>
                      <a:pt x="4" y="20"/>
                      <a:pt x="4" y="20"/>
                      <a:pt x="4" y="20"/>
                    </a:cubicBezTo>
                    <a:cubicBezTo>
                      <a:pt x="4" y="5"/>
                      <a:pt x="4" y="5"/>
                      <a:pt x="4" y="5"/>
                    </a:cubicBezTo>
                    <a:cubicBezTo>
                      <a:pt x="4" y="5"/>
                      <a:pt x="3" y="5"/>
                      <a:pt x="3" y="5"/>
                    </a:cubicBezTo>
                    <a:cubicBezTo>
                      <a:pt x="3" y="5"/>
                      <a:pt x="2" y="6"/>
                      <a:pt x="2" y="6"/>
                    </a:cubicBezTo>
                    <a:cubicBezTo>
                      <a:pt x="2" y="6"/>
                      <a:pt x="1" y="6"/>
                      <a:pt x="1" y="6"/>
                    </a:cubicBezTo>
                    <a:cubicBezTo>
                      <a:pt x="0" y="6"/>
                      <a:pt x="0" y="6"/>
                      <a:pt x="0" y="7"/>
                    </a:cubicBezTo>
                    <a:cubicBezTo>
                      <a:pt x="0" y="3"/>
                      <a:pt x="0" y="3"/>
                      <a:pt x="0" y="3"/>
                    </a:cubicBezTo>
                    <a:cubicBezTo>
                      <a:pt x="1" y="3"/>
                      <a:pt x="2" y="2"/>
                      <a:pt x="3" y="2"/>
                    </a:cubicBezTo>
                    <a:cubicBezTo>
                      <a:pt x="4" y="1"/>
                      <a:pt x="5" y="1"/>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42"/>
              <p:cNvSpPr>
                <a:spLocks/>
              </p:cNvSpPr>
              <p:nvPr/>
            </p:nvSpPr>
            <p:spPr bwMode="auto">
              <a:xfrm>
                <a:off x="3560763" y="2640013"/>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43"/>
              <p:cNvSpPr>
                <a:spLocks noEditPoints="1"/>
              </p:cNvSpPr>
              <p:nvPr/>
            </p:nvSpPr>
            <p:spPr bwMode="auto">
              <a:xfrm>
                <a:off x="3559175" y="2700338"/>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44"/>
              <p:cNvSpPr>
                <a:spLocks noEditPoints="1"/>
              </p:cNvSpPr>
              <p:nvPr/>
            </p:nvSpPr>
            <p:spPr bwMode="auto">
              <a:xfrm>
                <a:off x="3559175" y="2762250"/>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7 h 20"/>
                  <a:gd name="T12" fmla="*/ 7 w 14"/>
                  <a:gd name="T13" fmla="*/ 20 h 20"/>
                  <a:gd name="T14" fmla="*/ 7 w 14"/>
                  <a:gd name="T15" fmla="*/ 3 h 20"/>
                  <a:gd name="T16" fmla="*/ 4 w 14"/>
                  <a:gd name="T17" fmla="*/ 10 h 20"/>
                  <a:gd name="T18" fmla="*/ 7 w 14"/>
                  <a:gd name="T19" fmla="*/ 17 h 20"/>
                  <a:gd name="T20" fmla="*/ 9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3"/>
                      <a:pt x="14" y="10"/>
                    </a:cubicBezTo>
                    <a:cubicBezTo>
                      <a:pt x="14" y="13"/>
                      <a:pt x="13" y="15"/>
                      <a:pt x="12" y="17"/>
                    </a:cubicBezTo>
                    <a:cubicBezTo>
                      <a:pt x="11" y="19"/>
                      <a:pt x="9" y="20"/>
                      <a:pt x="7" y="20"/>
                    </a:cubicBezTo>
                    <a:close/>
                    <a:moveTo>
                      <a:pt x="7" y="3"/>
                    </a:moveTo>
                    <a:cubicBezTo>
                      <a:pt x="5" y="3"/>
                      <a:pt x="4" y="6"/>
                      <a:pt x="4" y="10"/>
                    </a:cubicBezTo>
                    <a:cubicBezTo>
                      <a:pt x="4" y="15"/>
                      <a:pt x="5" y="17"/>
                      <a:pt x="7" y="17"/>
                    </a:cubicBezTo>
                    <a:cubicBezTo>
                      <a:pt x="9" y="17"/>
                      <a:pt x="9" y="14"/>
                      <a:pt x="9" y="10"/>
                    </a:cubicBezTo>
                    <a:cubicBezTo>
                      <a:pt x="9"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45"/>
              <p:cNvSpPr>
                <a:spLocks noEditPoints="1"/>
              </p:cNvSpPr>
              <p:nvPr/>
            </p:nvSpPr>
            <p:spPr bwMode="auto">
              <a:xfrm>
                <a:off x="3517900" y="2640013"/>
                <a:ext cx="31750"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46"/>
              <p:cNvSpPr>
                <a:spLocks/>
              </p:cNvSpPr>
              <p:nvPr/>
            </p:nvSpPr>
            <p:spPr bwMode="auto">
              <a:xfrm>
                <a:off x="3522663" y="2700338"/>
                <a:ext cx="20638"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47"/>
              <p:cNvSpPr>
                <a:spLocks noEditPoints="1"/>
              </p:cNvSpPr>
              <p:nvPr/>
            </p:nvSpPr>
            <p:spPr bwMode="auto">
              <a:xfrm>
                <a:off x="3517900" y="2762250"/>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5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2" y="19"/>
                      <a:pt x="10" y="20"/>
                      <a:pt x="7" y="20"/>
                    </a:cubicBezTo>
                    <a:close/>
                    <a:moveTo>
                      <a:pt x="7" y="3"/>
                    </a:moveTo>
                    <a:cubicBezTo>
                      <a:pt x="6" y="3"/>
                      <a:pt x="5" y="6"/>
                      <a:pt x="5" y="10"/>
                    </a:cubicBezTo>
                    <a:cubicBezTo>
                      <a:pt x="5"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48"/>
              <p:cNvSpPr>
                <a:spLocks/>
              </p:cNvSpPr>
              <p:nvPr/>
            </p:nvSpPr>
            <p:spPr bwMode="auto">
              <a:xfrm>
                <a:off x="3113088" y="2740025"/>
                <a:ext cx="793750" cy="635000"/>
              </a:xfrm>
              <a:custGeom>
                <a:avLst/>
                <a:gdLst>
                  <a:gd name="T0" fmla="*/ 115 w 357"/>
                  <a:gd name="T1" fmla="*/ 0 h 286"/>
                  <a:gd name="T2" fmla="*/ 0 w 357"/>
                  <a:gd name="T3" fmla="*/ 0 h 286"/>
                  <a:gd name="T4" fmla="*/ 0 w 357"/>
                  <a:gd name="T5" fmla="*/ 81 h 286"/>
                  <a:gd name="T6" fmla="*/ 1 w 357"/>
                  <a:gd name="T7" fmla="*/ 84 h 286"/>
                  <a:gd name="T8" fmla="*/ 135 w 357"/>
                  <a:gd name="T9" fmla="*/ 286 h 286"/>
                  <a:gd name="T10" fmla="*/ 222 w 357"/>
                  <a:gd name="T11" fmla="*/ 286 h 286"/>
                  <a:gd name="T12" fmla="*/ 356 w 357"/>
                  <a:gd name="T13" fmla="*/ 84 h 286"/>
                  <a:gd name="T14" fmla="*/ 357 w 357"/>
                  <a:gd name="T15" fmla="*/ 81 h 286"/>
                  <a:gd name="T16" fmla="*/ 357 w 357"/>
                  <a:gd name="T17" fmla="*/ 81 h 286"/>
                  <a:gd name="T18" fmla="*/ 357 w 357"/>
                  <a:gd name="T19" fmla="*/ 0 h 286"/>
                  <a:gd name="T20" fmla="*/ 115 w 357"/>
                  <a:gd name="T2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7" h="286">
                    <a:moveTo>
                      <a:pt x="115" y="0"/>
                    </a:moveTo>
                    <a:cubicBezTo>
                      <a:pt x="0" y="0"/>
                      <a:pt x="0" y="0"/>
                      <a:pt x="0" y="0"/>
                    </a:cubicBezTo>
                    <a:cubicBezTo>
                      <a:pt x="0" y="81"/>
                      <a:pt x="0" y="81"/>
                      <a:pt x="0" y="81"/>
                    </a:cubicBezTo>
                    <a:cubicBezTo>
                      <a:pt x="1" y="84"/>
                      <a:pt x="1" y="84"/>
                      <a:pt x="1" y="84"/>
                    </a:cubicBezTo>
                    <a:cubicBezTo>
                      <a:pt x="135" y="286"/>
                      <a:pt x="135" y="286"/>
                      <a:pt x="135" y="286"/>
                    </a:cubicBezTo>
                    <a:cubicBezTo>
                      <a:pt x="222" y="286"/>
                      <a:pt x="222" y="286"/>
                      <a:pt x="222" y="286"/>
                    </a:cubicBezTo>
                    <a:cubicBezTo>
                      <a:pt x="356" y="84"/>
                      <a:pt x="356" y="84"/>
                      <a:pt x="356" y="84"/>
                    </a:cubicBezTo>
                    <a:cubicBezTo>
                      <a:pt x="356" y="83"/>
                      <a:pt x="357" y="82"/>
                      <a:pt x="357" y="81"/>
                    </a:cubicBezTo>
                    <a:cubicBezTo>
                      <a:pt x="357" y="81"/>
                      <a:pt x="357" y="81"/>
                      <a:pt x="357" y="81"/>
                    </a:cubicBezTo>
                    <a:cubicBezTo>
                      <a:pt x="357" y="0"/>
                      <a:pt x="357" y="0"/>
                      <a:pt x="357" y="0"/>
                    </a:cubicBezTo>
                    <a:cubicBezTo>
                      <a:pt x="115" y="0"/>
                      <a:pt x="115" y="0"/>
                      <a:pt x="115"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49"/>
              <p:cNvSpPr>
                <a:spLocks/>
              </p:cNvSpPr>
              <p:nvPr/>
            </p:nvSpPr>
            <p:spPr bwMode="auto">
              <a:xfrm>
                <a:off x="3111500" y="2740025"/>
                <a:ext cx="200025" cy="179388"/>
              </a:xfrm>
              <a:custGeom>
                <a:avLst/>
                <a:gdLst>
                  <a:gd name="T0" fmla="*/ 126 w 126"/>
                  <a:gd name="T1" fmla="*/ 0 h 113"/>
                  <a:gd name="T2" fmla="*/ 122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2" y="0"/>
                    </a:lnTo>
                    <a:lnTo>
                      <a:pt x="0" y="0"/>
                    </a:lnTo>
                    <a:lnTo>
                      <a:pt x="0" y="113"/>
                    </a:lnTo>
                    <a:lnTo>
                      <a:pt x="1" y="113"/>
                    </a:lnTo>
                    <a:lnTo>
                      <a:pt x="1" y="0"/>
                    </a:ln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150"/>
              <p:cNvSpPr>
                <a:spLocks/>
              </p:cNvSpPr>
              <p:nvPr/>
            </p:nvSpPr>
            <p:spPr bwMode="auto">
              <a:xfrm>
                <a:off x="3111500" y="2740025"/>
                <a:ext cx="200025" cy="179388"/>
              </a:xfrm>
              <a:custGeom>
                <a:avLst/>
                <a:gdLst>
                  <a:gd name="T0" fmla="*/ 126 w 126"/>
                  <a:gd name="T1" fmla="*/ 0 h 113"/>
                  <a:gd name="T2" fmla="*/ 122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2" y="0"/>
                    </a:lnTo>
                    <a:lnTo>
                      <a:pt x="0" y="0"/>
                    </a:lnTo>
                    <a:lnTo>
                      <a:pt x="0" y="113"/>
                    </a:lnTo>
                    <a:lnTo>
                      <a:pt x="1" y="113"/>
                    </a:lnTo>
                    <a:lnTo>
                      <a:pt x="1" y="0"/>
                    </a:lnTo>
                    <a:lnTo>
                      <a:pt x="1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151"/>
              <p:cNvSpPr>
                <a:spLocks noChangeArrowheads="1"/>
              </p:cNvSpPr>
              <p:nvPr/>
            </p:nvSpPr>
            <p:spPr bwMode="auto">
              <a:xfrm>
                <a:off x="3113088" y="2740025"/>
                <a:ext cx="198438" cy="179388"/>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152"/>
              <p:cNvSpPr>
                <a:spLocks noChangeArrowheads="1"/>
              </p:cNvSpPr>
              <p:nvPr/>
            </p:nvSpPr>
            <p:spPr bwMode="auto">
              <a:xfrm>
                <a:off x="3113088" y="2740025"/>
                <a:ext cx="198438"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53"/>
              <p:cNvSpPr>
                <a:spLocks/>
              </p:cNvSpPr>
              <p:nvPr/>
            </p:nvSpPr>
            <p:spPr bwMode="auto">
              <a:xfrm>
                <a:off x="3221038" y="3084513"/>
                <a:ext cx="192088" cy="290513"/>
              </a:xfrm>
              <a:custGeom>
                <a:avLst/>
                <a:gdLst>
                  <a:gd name="T0" fmla="*/ 0 w 121"/>
                  <a:gd name="T1" fmla="*/ 0 h 183"/>
                  <a:gd name="T2" fmla="*/ 120 w 121"/>
                  <a:gd name="T3" fmla="*/ 183 h 183"/>
                  <a:gd name="T4" fmla="*/ 121 w 121"/>
                  <a:gd name="T5" fmla="*/ 183 h 183"/>
                  <a:gd name="T6" fmla="*/ 0 w 121"/>
                  <a:gd name="T7" fmla="*/ 0 h 183"/>
                </a:gdLst>
                <a:ahLst/>
                <a:cxnLst>
                  <a:cxn ang="0">
                    <a:pos x="T0" y="T1"/>
                  </a:cxn>
                  <a:cxn ang="0">
                    <a:pos x="T2" y="T3"/>
                  </a:cxn>
                  <a:cxn ang="0">
                    <a:pos x="T4" y="T5"/>
                  </a:cxn>
                  <a:cxn ang="0">
                    <a:pos x="T6" y="T7"/>
                  </a:cxn>
                </a:cxnLst>
                <a:rect l="0" t="0" r="r" b="b"/>
                <a:pathLst>
                  <a:path w="121" h="183">
                    <a:moveTo>
                      <a:pt x="0" y="0"/>
                    </a:moveTo>
                    <a:lnTo>
                      <a:pt x="120" y="183"/>
                    </a:lnTo>
                    <a:lnTo>
                      <a:pt x="121" y="18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54"/>
              <p:cNvSpPr>
                <a:spLocks/>
              </p:cNvSpPr>
              <p:nvPr/>
            </p:nvSpPr>
            <p:spPr bwMode="auto">
              <a:xfrm>
                <a:off x="3221038" y="3084513"/>
                <a:ext cx="192088" cy="290513"/>
              </a:xfrm>
              <a:custGeom>
                <a:avLst/>
                <a:gdLst>
                  <a:gd name="T0" fmla="*/ 0 w 121"/>
                  <a:gd name="T1" fmla="*/ 0 h 183"/>
                  <a:gd name="T2" fmla="*/ 120 w 121"/>
                  <a:gd name="T3" fmla="*/ 183 h 183"/>
                  <a:gd name="T4" fmla="*/ 121 w 121"/>
                  <a:gd name="T5" fmla="*/ 183 h 183"/>
                  <a:gd name="T6" fmla="*/ 0 w 121"/>
                  <a:gd name="T7" fmla="*/ 0 h 183"/>
                </a:gdLst>
                <a:ahLst/>
                <a:cxnLst>
                  <a:cxn ang="0">
                    <a:pos x="T0" y="T1"/>
                  </a:cxn>
                  <a:cxn ang="0">
                    <a:pos x="T2" y="T3"/>
                  </a:cxn>
                  <a:cxn ang="0">
                    <a:pos x="T4" y="T5"/>
                  </a:cxn>
                  <a:cxn ang="0">
                    <a:pos x="T6" y="T7"/>
                  </a:cxn>
                </a:cxnLst>
                <a:rect l="0" t="0" r="r" b="b"/>
                <a:pathLst>
                  <a:path w="121" h="183">
                    <a:moveTo>
                      <a:pt x="0" y="0"/>
                    </a:moveTo>
                    <a:lnTo>
                      <a:pt x="120" y="183"/>
                    </a:lnTo>
                    <a:lnTo>
                      <a:pt x="121" y="18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55"/>
              <p:cNvSpPr>
                <a:spLocks/>
              </p:cNvSpPr>
              <p:nvPr/>
            </p:nvSpPr>
            <p:spPr bwMode="auto">
              <a:xfrm>
                <a:off x="3113088" y="2919413"/>
                <a:ext cx="358775" cy="455613"/>
              </a:xfrm>
              <a:custGeom>
                <a:avLst/>
                <a:gdLst>
                  <a:gd name="T0" fmla="*/ 125 w 226"/>
                  <a:gd name="T1" fmla="*/ 0 h 287"/>
                  <a:gd name="T2" fmla="*/ 125 w 226"/>
                  <a:gd name="T3" fmla="*/ 0 h 287"/>
                  <a:gd name="T4" fmla="*/ 0 w 226"/>
                  <a:gd name="T5" fmla="*/ 0 h 287"/>
                  <a:gd name="T6" fmla="*/ 68 w 226"/>
                  <a:gd name="T7" fmla="*/ 104 h 287"/>
                  <a:gd name="T8" fmla="*/ 189 w 226"/>
                  <a:gd name="T9" fmla="*/ 287 h 287"/>
                  <a:gd name="T10" fmla="*/ 226 w 226"/>
                  <a:gd name="T11" fmla="*/ 287 h 287"/>
                  <a:gd name="T12" fmla="*/ 125 w 22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6" h="287">
                    <a:moveTo>
                      <a:pt x="125" y="0"/>
                    </a:moveTo>
                    <a:lnTo>
                      <a:pt x="125" y="0"/>
                    </a:lnTo>
                    <a:lnTo>
                      <a:pt x="0" y="0"/>
                    </a:lnTo>
                    <a:lnTo>
                      <a:pt x="68" y="104"/>
                    </a:lnTo>
                    <a:lnTo>
                      <a:pt x="189" y="287"/>
                    </a:lnTo>
                    <a:lnTo>
                      <a:pt x="226" y="287"/>
                    </a:lnTo>
                    <a:lnTo>
                      <a:pt x="125"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56"/>
              <p:cNvSpPr>
                <a:spLocks/>
              </p:cNvSpPr>
              <p:nvPr/>
            </p:nvSpPr>
            <p:spPr bwMode="auto">
              <a:xfrm>
                <a:off x="3113088" y="2919413"/>
                <a:ext cx="358775" cy="455613"/>
              </a:xfrm>
              <a:custGeom>
                <a:avLst/>
                <a:gdLst>
                  <a:gd name="T0" fmla="*/ 125 w 226"/>
                  <a:gd name="T1" fmla="*/ 0 h 287"/>
                  <a:gd name="T2" fmla="*/ 125 w 226"/>
                  <a:gd name="T3" fmla="*/ 0 h 287"/>
                  <a:gd name="T4" fmla="*/ 0 w 226"/>
                  <a:gd name="T5" fmla="*/ 0 h 287"/>
                  <a:gd name="T6" fmla="*/ 68 w 226"/>
                  <a:gd name="T7" fmla="*/ 104 h 287"/>
                  <a:gd name="T8" fmla="*/ 189 w 226"/>
                  <a:gd name="T9" fmla="*/ 287 h 287"/>
                  <a:gd name="T10" fmla="*/ 226 w 226"/>
                  <a:gd name="T11" fmla="*/ 287 h 287"/>
                  <a:gd name="T12" fmla="*/ 125 w 22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6" h="287">
                    <a:moveTo>
                      <a:pt x="125" y="0"/>
                    </a:moveTo>
                    <a:lnTo>
                      <a:pt x="125" y="0"/>
                    </a:lnTo>
                    <a:lnTo>
                      <a:pt x="0" y="0"/>
                    </a:lnTo>
                    <a:lnTo>
                      <a:pt x="68" y="104"/>
                    </a:lnTo>
                    <a:lnTo>
                      <a:pt x="189" y="287"/>
                    </a:lnTo>
                    <a:lnTo>
                      <a:pt x="226" y="28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57"/>
              <p:cNvSpPr>
                <a:spLocks/>
              </p:cNvSpPr>
              <p:nvPr/>
            </p:nvSpPr>
            <p:spPr bwMode="auto">
              <a:xfrm>
                <a:off x="3905250" y="2919413"/>
                <a:ext cx="4763" cy="6350"/>
              </a:xfrm>
              <a:custGeom>
                <a:avLst/>
                <a:gdLst>
                  <a:gd name="T0" fmla="*/ 0 w 2"/>
                  <a:gd name="T1" fmla="*/ 3 h 3"/>
                  <a:gd name="T2" fmla="*/ 2 w 2"/>
                  <a:gd name="T3" fmla="*/ 0 h 3"/>
                  <a:gd name="T4" fmla="*/ 1 w 2"/>
                  <a:gd name="T5" fmla="*/ 0 h 3"/>
                  <a:gd name="T6" fmla="*/ 1 w 2"/>
                  <a:gd name="T7" fmla="*/ 0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2" y="0"/>
                      <a:pt x="2" y="0"/>
                      <a:pt x="2" y="0"/>
                    </a:cubicBezTo>
                    <a:cubicBezTo>
                      <a:pt x="1" y="0"/>
                      <a:pt x="1" y="0"/>
                      <a:pt x="1" y="0"/>
                    </a:cubicBezTo>
                    <a:cubicBezTo>
                      <a:pt x="1" y="0"/>
                      <a:pt x="1" y="0"/>
                      <a:pt x="1" y="0"/>
                    </a:cubicBezTo>
                    <a:cubicBezTo>
                      <a:pt x="1"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58"/>
              <p:cNvSpPr>
                <a:spLocks/>
              </p:cNvSpPr>
              <p:nvPr/>
            </p:nvSpPr>
            <p:spPr bwMode="auto">
              <a:xfrm>
                <a:off x="3100388" y="2730500"/>
                <a:ext cx="822325" cy="17463"/>
              </a:xfrm>
              <a:custGeom>
                <a:avLst/>
                <a:gdLst>
                  <a:gd name="T0" fmla="*/ 366 w 370"/>
                  <a:gd name="T1" fmla="*/ 0 h 8"/>
                  <a:gd name="T2" fmla="*/ 365 w 370"/>
                  <a:gd name="T3" fmla="*/ 0 h 8"/>
                  <a:gd name="T4" fmla="*/ 4 w 370"/>
                  <a:gd name="T5" fmla="*/ 0 h 8"/>
                  <a:gd name="T6" fmla="*/ 3 w 370"/>
                  <a:gd name="T7" fmla="*/ 0 h 8"/>
                  <a:gd name="T8" fmla="*/ 0 w 370"/>
                  <a:gd name="T9" fmla="*/ 4 h 8"/>
                  <a:gd name="T10" fmla="*/ 3 w 370"/>
                  <a:gd name="T11" fmla="*/ 8 h 8"/>
                  <a:gd name="T12" fmla="*/ 4 w 370"/>
                  <a:gd name="T13" fmla="*/ 8 h 8"/>
                  <a:gd name="T14" fmla="*/ 365 w 370"/>
                  <a:gd name="T15" fmla="*/ 8 h 8"/>
                  <a:gd name="T16" fmla="*/ 366 w 370"/>
                  <a:gd name="T17" fmla="*/ 8 h 8"/>
                  <a:gd name="T18" fmla="*/ 370 w 370"/>
                  <a:gd name="T19" fmla="*/ 4 h 8"/>
                  <a:gd name="T20" fmla="*/ 366 w 370"/>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8">
                    <a:moveTo>
                      <a:pt x="366" y="0"/>
                    </a:moveTo>
                    <a:cubicBezTo>
                      <a:pt x="365" y="0"/>
                      <a:pt x="365" y="0"/>
                      <a:pt x="365" y="0"/>
                    </a:cubicBezTo>
                    <a:cubicBezTo>
                      <a:pt x="4" y="0"/>
                      <a:pt x="4" y="0"/>
                      <a:pt x="4" y="0"/>
                    </a:cubicBezTo>
                    <a:cubicBezTo>
                      <a:pt x="3" y="0"/>
                      <a:pt x="3" y="0"/>
                      <a:pt x="3" y="0"/>
                    </a:cubicBezTo>
                    <a:cubicBezTo>
                      <a:pt x="1" y="0"/>
                      <a:pt x="0" y="2"/>
                      <a:pt x="0" y="4"/>
                    </a:cubicBezTo>
                    <a:cubicBezTo>
                      <a:pt x="0" y="6"/>
                      <a:pt x="1" y="8"/>
                      <a:pt x="3" y="8"/>
                    </a:cubicBezTo>
                    <a:cubicBezTo>
                      <a:pt x="4" y="8"/>
                      <a:pt x="4" y="8"/>
                      <a:pt x="4" y="8"/>
                    </a:cubicBezTo>
                    <a:cubicBezTo>
                      <a:pt x="365" y="8"/>
                      <a:pt x="365" y="8"/>
                      <a:pt x="365" y="8"/>
                    </a:cubicBezTo>
                    <a:cubicBezTo>
                      <a:pt x="366" y="8"/>
                      <a:pt x="366" y="8"/>
                      <a:pt x="366" y="8"/>
                    </a:cubicBezTo>
                    <a:cubicBezTo>
                      <a:pt x="368" y="8"/>
                      <a:pt x="370" y="6"/>
                      <a:pt x="370" y="4"/>
                    </a:cubicBezTo>
                    <a:cubicBezTo>
                      <a:pt x="370" y="2"/>
                      <a:pt x="368" y="0"/>
                      <a:pt x="36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159"/>
              <p:cNvSpPr>
                <a:spLocks noChangeArrowheads="1"/>
              </p:cNvSpPr>
              <p:nvPr/>
            </p:nvSpPr>
            <p:spPr bwMode="auto">
              <a:xfrm>
                <a:off x="3298825" y="2924175"/>
                <a:ext cx="415925" cy="149225"/>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160"/>
              <p:cNvSpPr>
                <a:spLocks/>
              </p:cNvSpPr>
              <p:nvPr/>
            </p:nvSpPr>
            <p:spPr bwMode="auto">
              <a:xfrm>
                <a:off x="3313113" y="2941638"/>
                <a:ext cx="385763" cy="115888"/>
              </a:xfrm>
              <a:custGeom>
                <a:avLst/>
                <a:gdLst>
                  <a:gd name="T0" fmla="*/ 173 w 173"/>
                  <a:gd name="T1" fmla="*/ 0 h 52"/>
                  <a:gd name="T2" fmla="*/ 137 w 173"/>
                  <a:gd name="T3" fmla="*/ 0 h 52"/>
                  <a:gd name="T4" fmla="*/ 137 w 173"/>
                  <a:gd name="T5" fmla="*/ 22 h 52"/>
                  <a:gd name="T6" fmla="*/ 137 w 173"/>
                  <a:gd name="T7" fmla="*/ 24 h 52"/>
                  <a:gd name="T8" fmla="*/ 136 w 173"/>
                  <a:gd name="T9" fmla="*/ 26 h 52"/>
                  <a:gd name="T10" fmla="*/ 131 w 173"/>
                  <a:gd name="T11" fmla="*/ 28 h 52"/>
                  <a:gd name="T12" fmla="*/ 116 w 173"/>
                  <a:gd name="T13" fmla="*/ 31 h 52"/>
                  <a:gd name="T14" fmla="*/ 108 w 173"/>
                  <a:gd name="T15" fmla="*/ 30 h 52"/>
                  <a:gd name="T16" fmla="*/ 101 w 173"/>
                  <a:gd name="T17" fmla="*/ 28 h 52"/>
                  <a:gd name="T18" fmla="*/ 96 w 173"/>
                  <a:gd name="T19" fmla="*/ 26 h 52"/>
                  <a:gd name="T20" fmla="*/ 95 w 173"/>
                  <a:gd name="T21" fmla="*/ 24 h 52"/>
                  <a:gd name="T22" fmla="*/ 95 w 173"/>
                  <a:gd name="T23" fmla="*/ 22 h 52"/>
                  <a:gd name="T24" fmla="*/ 95 w 173"/>
                  <a:gd name="T25" fmla="*/ 0 h 52"/>
                  <a:gd name="T26" fmla="*/ 0 w 173"/>
                  <a:gd name="T27" fmla="*/ 0 h 52"/>
                  <a:gd name="T28" fmla="*/ 0 w 173"/>
                  <a:gd name="T29" fmla="*/ 52 h 52"/>
                  <a:gd name="T30" fmla="*/ 22 w 173"/>
                  <a:gd name="T31" fmla="*/ 52 h 52"/>
                  <a:gd name="T32" fmla="*/ 22 w 173"/>
                  <a:gd name="T33" fmla="*/ 23 h 52"/>
                  <a:gd name="T34" fmla="*/ 37 w 173"/>
                  <a:gd name="T35" fmla="*/ 8 h 52"/>
                  <a:gd name="T36" fmla="*/ 65 w 173"/>
                  <a:gd name="T37" fmla="*/ 8 h 52"/>
                  <a:gd name="T38" fmla="*/ 67 w 173"/>
                  <a:gd name="T39" fmla="*/ 9 h 52"/>
                  <a:gd name="T40" fmla="*/ 68 w 173"/>
                  <a:gd name="T41" fmla="*/ 10 h 52"/>
                  <a:gd name="T42" fmla="*/ 69 w 173"/>
                  <a:gd name="T43" fmla="*/ 11 h 52"/>
                  <a:gd name="T44" fmla="*/ 70 w 173"/>
                  <a:gd name="T45" fmla="*/ 13 h 52"/>
                  <a:gd name="T46" fmla="*/ 70 w 173"/>
                  <a:gd name="T47" fmla="*/ 52 h 52"/>
                  <a:gd name="T48" fmla="*/ 173 w 173"/>
                  <a:gd name="T49" fmla="*/ 52 h 52"/>
                  <a:gd name="T50" fmla="*/ 173 w 173"/>
                  <a:gd name="T5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3" h="52">
                    <a:moveTo>
                      <a:pt x="173" y="0"/>
                    </a:moveTo>
                    <a:cubicBezTo>
                      <a:pt x="137" y="0"/>
                      <a:pt x="137" y="0"/>
                      <a:pt x="137" y="0"/>
                    </a:cubicBezTo>
                    <a:cubicBezTo>
                      <a:pt x="137" y="22"/>
                      <a:pt x="137" y="22"/>
                      <a:pt x="137" y="22"/>
                    </a:cubicBezTo>
                    <a:cubicBezTo>
                      <a:pt x="137" y="23"/>
                      <a:pt x="137" y="24"/>
                      <a:pt x="137" y="24"/>
                    </a:cubicBezTo>
                    <a:cubicBezTo>
                      <a:pt x="136" y="25"/>
                      <a:pt x="136" y="25"/>
                      <a:pt x="136" y="26"/>
                    </a:cubicBezTo>
                    <a:cubicBezTo>
                      <a:pt x="134" y="27"/>
                      <a:pt x="133" y="28"/>
                      <a:pt x="131" y="28"/>
                    </a:cubicBezTo>
                    <a:cubicBezTo>
                      <a:pt x="127" y="30"/>
                      <a:pt x="122" y="31"/>
                      <a:pt x="116" y="31"/>
                    </a:cubicBezTo>
                    <a:cubicBezTo>
                      <a:pt x="113" y="31"/>
                      <a:pt x="110" y="31"/>
                      <a:pt x="108" y="30"/>
                    </a:cubicBezTo>
                    <a:cubicBezTo>
                      <a:pt x="101" y="28"/>
                      <a:pt x="101" y="28"/>
                      <a:pt x="101" y="28"/>
                    </a:cubicBezTo>
                    <a:cubicBezTo>
                      <a:pt x="96" y="26"/>
                      <a:pt x="96" y="26"/>
                      <a:pt x="96" y="26"/>
                    </a:cubicBezTo>
                    <a:cubicBezTo>
                      <a:pt x="95" y="24"/>
                      <a:pt x="95" y="24"/>
                      <a:pt x="95" y="24"/>
                    </a:cubicBezTo>
                    <a:cubicBezTo>
                      <a:pt x="95" y="22"/>
                      <a:pt x="95" y="22"/>
                      <a:pt x="95" y="22"/>
                    </a:cubicBezTo>
                    <a:cubicBezTo>
                      <a:pt x="95" y="0"/>
                      <a:pt x="95" y="0"/>
                      <a:pt x="95" y="0"/>
                    </a:cubicBezTo>
                    <a:cubicBezTo>
                      <a:pt x="0" y="0"/>
                      <a:pt x="0" y="0"/>
                      <a:pt x="0" y="0"/>
                    </a:cubicBezTo>
                    <a:cubicBezTo>
                      <a:pt x="0" y="52"/>
                      <a:pt x="0" y="52"/>
                      <a:pt x="0" y="52"/>
                    </a:cubicBezTo>
                    <a:cubicBezTo>
                      <a:pt x="22" y="52"/>
                      <a:pt x="22" y="52"/>
                      <a:pt x="22" y="52"/>
                    </a:cubicBezTo>
                    <a:cubicBezTo>
                      <a:pt x="22" y="23"/>
                      <a:pt x="22" y="23"/>
                      <a:pt x="22" y="23"/>
                    </a:cubicBezTo>
                    <a:cubicBezTo>
                      <a:pt x="37" y="8"/>
                      <a:pt x="37" y="8"/>
                      <a:pt x="37" y="8"/>
                    </a:cubicBezTo>
                    <a:cubicBezTo>
                      <a:pt x="65" y="8"/>
                      <a:pt x="65" y="8"/>
                      <a:pt x="65" y="8"/>
                    </a:cubicBezTo>
                    <a:cubicBezTo>
                      <a:pt x="67" y="9"/>
                      <a:pt x="67" y="9"/>
                      <a:pt x="67" y="9"/>
                    </a:cubicBezTo>
                    <a:cubicBezTo>
                      <a:pt x="68" y="10"/>
                      <a:pt x="68" y="10"/>
                      <a:pt x="68" y="10"/>
                    </a:cubicBezTo>
                    <a:cubicBezTo>
                      <a:pt x="69" y="11"/>
                      <a:pt x="69" y="11"/>
                      <a:pt x="69" y="11"/>
                    </a:cubicBezTo>
                    <a:cubicBezTo>
                      <a:pt x="70" y="13"/>
                      <a:pt x="70" y="13"/>
                      <a:pt x="70" y="13"/>
                    </a:cubicBezTo>
                    <a:cubicBezTo>
                      <a:pt x="70" y="52"/>
                      <a:pt x="70" y="52"/>
                      <a:pt x="70" y="52"/>
                    </a:cubicBezTo>
                    <a:cubicBezTo>
                      <a:pt x="173" y="52"/>
                      <a:pt x="173" y="52"/>
                      <a:pt x="173" y="52"/>
                    </a:cubicBezTo>
                    <a:lnTo>
                      <a:pt x="173"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161"/>
              <p:cNvSpPr>
                <a:spLocks noEditPoints="1"/>
              </p:cNvSpPr>
              <p:nvPr/>
            </p:nvSpPr>
            <p:spPr bwMode="auto">
              <a:xfrm>
                <a:off x="3371850" y="2968625"/>
                <a:ext cx="88900" cy="88900"/>
              </a:xfrm>
              <a:custGeom>
                <a:avLst/>
                <a:gdLst>
                  <a:gd name="T0" fmla="*/ 7 w 56"/>
                  <a:gd name="T1" fmla="*/ 55 h 56"/>
                  <a:gd name="T2" fmla="*/ 8 w 56"/>
                  <a:gd name="T3" fmla="*/ 52 h 56"/>
                  <a:gd name="T4" fmla="*/ 46 w 56"/>
                  <a:gd name="T5" fmla="*/ 52 h 56"/>
                  <a:gd name="T6" fmla="*/ 47 w 56"/>
                  <a:gd name="T7" fmla="*/ 52 h 56"/>
                  <a:gd name="T8" fmla="*/ 49 w 56"/>
                  <a:gd name="T9" fmla="*/ 55 h 56"/>
                  <a:gd name="T10" fmla="*/ 47 w 56"/>
                  <a:gd name="T11" fmla="*/ 56 h 56"/>
                  <a:gd name="T12" fmla="*/ 56 w 56"/>
                  <a:gd name="T13" fmla="*/ 4 h 56"/>
                  <a:gd name="T14" fmla="*/ 54 w 56"/>
                  <a:gd name="T15" fmla="*/ 1 h 56"/>
                  <a:gd name="T16" fmla="*/ 52 w 56"/>
                  <a:gd name="T17" fmla="*/ 0 h 56"/>
                  <a:gd name="T18" fmla="*/ 18 w 56"/>
                  <a:gd name="T19" fmla="*/ 13 h 56"/>
                  <a:gd name="T20" fmla="*/ 17 w 56"/>
                  <a:gd name="T21" fmla="*/ 17 h 56"/>
                  <a:gd name="T22" fmla="*/ 12 w 56"/>
                  <a:gd name="T23" fmla="*/ 18 h 56"/>
                  <a:gd name="T24" fmla="*/ 0 w 56"/>
                  <a:gd name="T25" fmla="*/ 56 h 56"/>
                  <a:gd name="T26" fmla="*/ 7 w 56"/>
                  <a:gd name="T27" fmla="*/ 56 h 56"/>
                  <a:gd name="T28" fmla="*/ 24 w 56"/>
                  <a:gd name="T29" fmla="*/ 18 h 56"/>
                  <a:gd name="T30" fmla="*/ 26 w 56"/>
                  <a:gd name="T31" fmla="*/ 17 h 56"/>
                  <a:gd name="T32" fmla="*/ 47 w 56"/>
                  <a:gd name="T33" fmla="*/ 17 h 56"/>
                  <a:gd name="T34" fmla="*/ 49 w 56"/>
                  <a:gd name="T35" fmla="*/ 18 h 56"/>
                  <a:gd name="T36" fmla="*/ 49 w 56"/>
                  <a:gd name="T37" fmla="*/ 21 h 56"/>
                  <a:gd name="T38" fmla="*/ 47 w 56"/>
                  <a:gd name="T39" fmla="*/ 22 h 56"/>
                  <a:gd name="T40" fmla="*/ 26 w 56"/>
                  <a:gd name="T41" fmla="*/ 22 h 56"/>
                  <a:gd name="T42" fmla="*/ 24 w 56"/>
                  <a:gd name="T43" fmla="*/ 22 h 56"/>
                  <a:gd name="T44" fmla="*/ 24 w 56"/>
                  <a:gd name="T45" fmla="*/ 20 h 56"/>
                  <a:gd name="T46" fmla="*/ 8 w 56"/>
                  <a:gd name="T47" fmla="*/ 29 h 56"/>
                  <a:gd name="T48" fmla="*/ 46 w 56"/>
                  <a:gd name="T49" fmla="*/ 28 h 56"/>
                  <a:gd name="T50" fmla="*/ 47 w 56"/>
                  <a:gd name="T51" fmla="*/ 29 h 56"/>
                  <a:gd name="T52" fmla="*/ 49 w 56"/>
                  <a:gd name="T53" fmla="*/ 32 h 56"/>
                  <a:gd name="T54" fmla="*/ 47 w 56"/>
                  <a:gd name="T55" fmla="*/ 34 h 56"/>
                  <a:gd name="T56" fmla="*/ 10 w 56"/>
                  <a:gd name="T57" fmla="*/ 34 h 56"/>
                  <a:gd name="T58" fmla="*/ 8 w 56"/>
                  <a:gd name="T59" fmla="*/ 34 h 56"/>
                  <a:gd name="T60" fmla="*/ 8 w 56"/>
                  <a:gd name="T61" fmla="*/ 29 h 56"/>
                  <a:gd name="T62" fmla="*/ 8 w 56"/>
                  <a:gd name="T63" fmla="*/ 41 h 56"/>
                  <a:gd name="T64" fmla="*/ 46 w 56"/>
                  <a:gd name="T65" fmla="*/ 41 h 56"/>
                  <a:gd name="T66" fmla="*/ 47 w 56"/>
                  <a:gd name="T67" fmla="*/ 41 h 56"/>
                  <a:gd name="T68" fmla="*/ 49 w 56"/>
                  <a:gd name="T69" fmla="*/ 43 h 56"/>
                  <a:gd name="T70" fmla="*/ 47 w 56"/>
                  <a:gd name="T71" fmla="*/ 45 h 56"/>
                  <a:gd name="T72" fmla="*/ 10 w 56"/>
                  <a:gd name="T73" fmla="*/ 46 h 56"/>
                  <a:gd name="T74" fmla="*/ 8 w 56"/>
                  <a:gd name="T75" fmla="*/ 45 h 56"/>
                  <a:gd name="T76" fmla="*/ 8 w 56"/>
                  <a:gd name="T7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56">
                    <a:moveTo>
                      <a:pt x="7" y="56"/>
                    </a:moveTo>
                    <a:lnTo>
                      <a:pt x="7" y="55"/>
                    </a:lnTo>
                    <a:lnTo>
                      <a:pt x="8" y="52"/>
                    </a:lnTo>
                    <a:lnTo>
                      <a:pt x="8" y="52"/>
                    </a:lnTo>
                    <a:lnTo>
                      <a:pt x="10" y="52"/>
                    </a:lnTo>
                    <a:lnTo>
                      <a:pt x="46" y="52"/>
                    </a:lnTo>
                    <a:lnTo>
                      <a:pt x="47" y="52"/>
                    </a:lnTo>
                    <a:lnTo>
                      <a:pt x="47" y="52"/>
                    </a:lnTo>
                    <a:lnTo>
                      <a:pt x="49" y="53"/>
                    </a:lnTo>
                    <a:lnTo>
                      <a:pt x="49" y="55"/>
                    </a:lnTo>
                    <a:lnTo>
                      <a:pt x="49" y="56"/>
                    </a:lnTo>
                    <a:lnTo>
                      <a:pt x="47" y="56"/>
                    </a:lnTo>
                    <a:lnTo>
                      <a:pt x="56" y="56"/>
                    </a:lnTo>
                    <a:lnTo>
                      <a:pt x="56" y="4"/>
                    </a:lnTo>
                    <a:lnTo>
                      <a:pt x="56" y="3"/>
                    </a:lnTo>
                    <a:lnTo>
                      <a:pt x="54" y="1"/>
                    </a:lnTo>
                    <a:lnTo>
                      <a:pt x="53" y="0"/>
                    </a:lnTo>
                    <a:lnTo>
                      <a:pt x="52" y="0"/>
                    </a:lnTo>
                    <a:lnTo>
                      <a:pt x="18" y="0"/>
                    </a:lnTo>
                    <a:lnTo>
                      <a:pt x="18" y="13"/>
                    </a:lnTo>
                    <a:lnTo>
                      <a:pt x="18" y="15"/>
                    </a:lnTo>
                    <a:lnTo>
                      <a:pt x="17" y="17"/>
                    </a:lnTo>
                    <a:lnTo>
                      <a:pt x="14" y="18"/>
                    </a:lnTo>
                    <a:lnTo>
                      <a:pt x="12" y="18"/>
                    </a:lnTo>
                    <a:lnTo>
                      <a:pt x="0" y="18"/>
                    </a:lnTo>
                    <a:lnTo>
                      <a:pt x="0" y="56"/>
                    </a:lnTo>
                    <a:lnTo>
                      <a:pt x="7" y="56"/>
                    </a:lnTo>
                    <a:lnTo>
                      <a:pt x="7" y="56"/>
                    </a:lnTo>
                    <a:close/>
                    <a:moveTo>
                      <a:pt x="24" y="20"/>
                    </a:moveTo>
                    <a:lnTo>
                      <a:pt x="24" y="18"/>
                    </a:lnTo>
                    <a:lnTo>
                      <a:pt x="24" y="18"/>
                    </a:lnTo>
                    <a:lnTo>
                      <a:pt x="26" y="17"/>
                    </a:lnTo>
                    <a:lnTo>
                      <a:pt x="46" y="17"/>
                    </a:lnTo>
                    <a:lnTo>
                      <a:pt x="47" y="17"/>
                    </a:lnTo>
                    <a:lnTo>
                      <a:pt x="47" y="18"/>
                    </a:lnTo>
                    <a:lnTo>
                      <a:pt x="49" y="18"/>
                    </a:lnTo>
                    <a:lnTo>
                      <a:pt x="49" y="20"/>
                    </a:lnTo>
                    <a:lnTo>
                      <a:pt x="49" y="21"/>
                    </a:lnTo>
                    <a:lnTo>
                      <a:pt x="47" y="22"/>
                    </a:lnTo>
                    <a:lnTo>
                      <a:pt x="47" y="22"/>
                    </a:lnTo>
                    <a:lnTo>
                      <a:pt x="46" y="22"/>
                    </a:lnTo>
                    <a:lnTo>
                      <a:pt x="26" y="22"/>
                    </a:lnTo>
                    <a:lnTo>
                      <a:pt x="25" y="22"/>
                    </a:lnTo>
                    <a:lnTo>
                      <a:pt x="24" y="22"/>
                    </a:lnTo>
                    <a:lnTo>
                      <a:pt x="24" y="21"/>
                    </a:lnTo>
                    <a:lnTo>
                      <a:pt x="24" y="20"/>
                    </a:lnTo>
                    <a:close/>
                    <a:moveTo>
                      <a:pt x="8" y="29"/>
                    </a:moveTo>
                    <a:lnTo>
                      <a:pt x="8" y="29"/>
                    </a:lnTo>
                    <a:lnTo>
                      <a:pt x="10" y="28"/>
                    </a:lnTo>
                    <a:lnTo>
                      <a:pt x="46" y="28"/>
                    </a:lnTo>
                    <a:lnTo>
                      <a:pt x="47" y="29"/>
                    </a:lnTo>
                    <a:lnTo>
                      <a:pt x="47" y="29"/>
                    </a:lnTo>
                    <a:lnTo>
                      <a:pt x="49" y="31"/>
                    </a:lnTo>
                    <a:lnTo>
                      <a:pt x="49" y="32"/>
                    </a:lnTo>
                    <a:lnTo>
                      <a:pt x="47" y="34"/>
                    </a:lnTo>
                    <a:lnTo>
                      <a:pt x="47" y="34"/>
                    </a:lnTo>
                    <a:lnTo>
                      <a:pt x="46" y="34"/>
                    </a:lnTo>
                    <a:lnTo>
                      <a:pt x="10" y="34"/>
                    </a:lnTo>
                    <a:lnTo>
                      <a:pt x="8" y="34"/>
                    </a:lnTo>
                    <a:lnTo>
                      <a:pt x="8" y="34"/>
                    </a:lnTo>
                    <a:lnTo>
                      <a:pt x="7" y="31"/>
                    </a:lnTo>
                    <a:lnTo>
                      <a:pt x="8" y="29"/>
                    </a:lnTo>
                    <a:close/>
                    <a:moveTo>
                      <a:pt x="8" y="41"/>
                    </a:moveTo>
                    <a:lnTo>
                      <a:pt x="8" y="41"/>
                    </a:lnTo>
                    <a:lnTo>
                      <a:pt x="10" y="41"/>
                    </a:lnTo>
                    <a:lnTo>
                      <a:pt x="46" y="41"/>
                    </a:lnTo>
                    <a:lnTo>
                      <a:pt x="47" y="41"/>
                    </a:lnTo>
                    <a:lnTo>
                      <a:pt x="47" y="41"/>
                    </a:lnTo>
                    <a:lnTo>
                      <a:pt x="49" y="42"/>
                    </a:lnTo>
                    <a:lnTo>
                      <a:pt x="49" y="43"/>
                    </a:lnTo>
                    <a:lnTo>
                      <a:pt x="47" y="45"/>
                    </a:lnTo>
                    <a:lnTo>
                      <a:pt x="47" y="45"/>
                    </a:lnTo>
                    <a:lnTo>
                      <a:pt x="46" y="46"/>
                    </a:lnTo>
                    <a:lnTo>
                      <a:pt x="10" y="46"/>
                    </a:lnTo>
                    <a:lnTo>
                      <a:pt x="8" y="45"/>
                    </a:lnTo>
                    <a:lnTo>
                      <a:pt x="8" y="45"/>
                    </a:lnTo>
                    <a:lnTo>
                      <a:pt x="7" y="43"/>
                    </a:lnTo>
                    <a:lnTo>
                      <a:pt x="8" y="41"/>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162"/>
              <p:cNvSpPr>
                <a:spLocks/>
              </p:cNvSpPr>
              <p:nvPr/>
            </p:nvSpPr>
            <p:spPr bwMode="auto">
              <a:xfrm>
                <a:off x="3525838" y="2941638"/>
                <a:ext cx="92075" cy="69850"/>
              </a:xfrm>
              <a:custGeom>
                <a:avLst/>
                <a:gdLst>
                  <a:gd name="T0" fmla="*/ 0 w 42"/>
                  <a:gd name="T1" fmla="*/ 24 h 31"/>
                  <a:gd name="T2" fmla="*/ 1 w 42"/>
                  <a:gd name="T3" fmla="*/ 26 h 31"/>
                  <a:gd name="T4" fmla="*/ 6 w 42"/>
                  <a:gd name="T5" fmla="*/ 28 h 31"/>
                  <a:gd name="T6" fmla="*/ 13 w 42"/>
                  <a:gd name="T7" fmla="*/ 30 h 31"/>
                  <a:gd name="T8" fmla="*/ 21 w 42"/>
                  <a:gd name="T9" fmla="*/ 31 h 31"/>
                  <a:gd name="T10" fmla="*/ 36 w 42"/>
                  <a:gd name="T11" fmla="*/ 28 h 31"/>
                  <a:gd name="T12" fmla="*/ 41 w 42"/>
                  <a:gd name="T13" fmla="*/ 26 h 31"/>
                  <a:gd name="T14" fmla="*/ 42 w 42"/>
                  <a:gd name="T15" fmla="*/ 24 h 31"/>
                  <a:gd name="T16" fmla="*/ 42 w 42"/>
                  <a:gd name="T17" fmla="*/ 22 h 31"/>
                  <a:gd name="T18" fmla="*/ 42 w 42"/>
                  <a:gd name="T19" fmla="*/ 0 h 31"/>
                  <a:gd name="T20" fmla="*/ 0 w 42"/>
                  <a:gd name="T21" fmla="*/ 0 h 31"/>
                  <a:gd name="T22" fmla="*/ 0 w 42"/>
                  <a:gd name="T23" fmla="*/ 22 h 31"/>
                  <a:gd name="T24" fmla="*/ 0 w 42"/>
                  <a:gd name="T25"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31">
                    <a:moveTo>
                      <a:pt x="0" y="24"/>
                    </a:moveTo>
                    <a:cubicBezTo>
                      <a:pt x="1" y="26"/>
                      <a:pt x="1" y="26"/>
                      <a:pt x="1" y="26"/>
                    </a:cubicBezTo>
                    <a:cubicBezTo>
                      <a:pt x="6" y="28"/>
                      <a:pt x="6" y="28"/>
                      <a:pt x="6" y="28"/>
                    </a:cubicBezTo>
                    <a:cubicBezTo>
                      <a:pt x="13" y="30"/>
                      <a:pt x="13" y="30"/>
                      <a:pt x="13" y="30"/>
                    </a:cubicBezTo>
                    <a:cubicBezTo>
                      <a:pt x="15" y="31"/>
                      <a:pt x="18" y="31"/>
                      <a:pt x="21" y="31"/>
                    </a:cubicBezTo>
                    <a:cubicBezTo>
                      <a:pt x="27" y="31"/>
                      <a:pt x="32" y="30"/>
                      <a:pt x="36" y="28"/>
                    </a:cubicBezTo>
                    <a:cubicBezTo>
                      <a:pt x="38" y="28"/>
                      <a:pt x="39" y="27"/>
                      <a:pt x="41" y="26"/>
                    </a:cubicBezTo>
                    <a:cubicBezTo>
                      <a:pt x="41" y="25"/>
                      <a:pt x="41" y="25"/>
                      <a:pt x="42" y="24"/>
                    </a:cubicBezTo>
                    <a:cubicBezTo>
                      <a:pt x="42" y="24"/>
                      <a:pt x="42" y="23"/>
                      <a:pt x="42" y="22"/>
                    </a:cubicBezTo>
                    <a:cubicBezTo>
                      <a:pt x="42" y="0"/>
                      <a:pt x="42" y="0"/>
                      <a:pt x="42" y="0"/>
                    </a:cubicBezTo>
                    <a:cubicBezTo>
                      <a:pt x="0" y="0"/>
                      <a:pt x="0" y="0"/>
                      <a:pt x="0" y="0"/>
                    </a:cubicBezTo>
                    <a:cubicBezTo>
                      <a:pt x="0" y="22"/>
                      <a:pt x="0" y="22"/>
                      <a:pt x="0" y="22"/>
                    </a:cubicBezTo>
                    <a:lnTo>
                      <a:pt x="0" y="2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163"/>
              <p:cNvSpPr>
                <a:spLocks/>
              </p:cNvSpPr>
              <p:nvPr/>
            </p:nvSpPr>
            <p:spPr bwMode="auto">
              <a:xfrm>
                <a:off x="3382963" y="3013075"/>
                <a:ext cx="66675" cy="9525"/>
              </a:xfrm>
              <a:custGeom>
                <a:avLst/>
                <a:gdLst>
                  <a:gd name="T0" fmla="*/ 1 w 42"/>
                  <a:gd name="T1" fmla="*/ 6 h 6"/>
                  <a:gd name="T2" fmla="*/ 3 w 42"/>
                  <a:gd name="T3" fmla="*/ 6 h 6"/>
                  <a:gd name="T4" fmla="*/ 39 w 42"/>
                  <a:gd name="T5" fmla="*/ 6 h 6"/>
                  <a:gd name="T6" fmla="*/ 40 w 42"/>
                  <a:gd name="T7" fmla="*/ 6 h 6"/>
                  <a:gd name="T8" fmla="*/ 40 w 42"/>
                  <a:gd name="T9" fmla="*/ 6 h 6"/>
                  <a:gd name="T10" fmla="*/ 42 w 42"/>
                  <a:gd name="T11" fmla="*/ 4 h 6"/>
                  <a:gd name="T12" fmla="*/ 42 w 42"/>
                  <a:gd name="T13" fmla="*/ 3 h 6"/>
                  <a:gd name="T14" fmla="*/ 40 w 42"/>
                  <a:gd name="T15" fmla="*/ 1 h 6"/>
                  <a:gd name="T16" fmla="*/ 40 w 42"/>
                  <a:gd name="T17" fmla="*/ 1 h 6"/>
                  <a:gd name="T18" fmla="*/ 39 w 42"/>
                  <a:gd name="T19" fmla="*/ 0 h 6"/>
                  <a:gd name="T20" fmla="*/ 3 w 42"/>
                  <a:gd name="T21" fmla="*/ 0 h 6"/>
                  <a:gd name="T22" fmla="*/ 1 w 42"/>
                  <a:gd name="T23" fmla="*/ 1 h 6"/>
                  <a:gd name="T24" fmla="*/ 1 w 42"/>
                  <a:gd name="T25" fmla="*/ 1 h 6"/>
                  <a:gd name="T26" fmla="*/ 0 w 42"/>
                  <a:gd name="T27" fmla="*/ 3 h 6"/>
                  <a:gd name="T28" fmla="*/ 1 w 42"/>
                  <a:gd name="T29" fmla="*/ 6 h 6"/>
                  <a:gd name="T30" fmla="*/ 1 w 42"/>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6">
                    <a:moveTo>
                      <a:pt x="1" y="6"/>
                    </a:moveTo>
                    <a:lnTo>
                      <a:pt x="3" y="6"/>
                    </a:lnTo>
                    <a:lnTo>
                      <a:pt x="39" y="6"/>
                    </a:lnTo>
                    <a:lnTo>
                      <a:pt x="40" y="6"/>
                    </a:lnTo>
                    <a:lnTo>
                      <a:pt x="40" y="6"/>
                    </a:lnTo>
                    <a:lnTo>
                      <a:pt x="42" y="4"/>
                    </a:lnTo>
                    <a:lnTo>
                      <a:pt x="42" y="3"/>
                    </a:lnTo>
                    <a:lnTo>
                      <a:pt x="40" y="1"/>
                    </a:lnTo>
                    <a:lnTo>
                      <a:pt x="40" y="1"/>
                    </a:lnTo>
                    <a:lnTo>
                      <a:pt x="39" y="0"/>
                    </a:lnTo>
                    <a:lnTo>
                      <a:pt x="3" y="0"/>
                    </a:lnTo>
                    <a:lnTo>
                      <a:pt x="1" y="1"/>
                    </a:lnTo>
                    <a:lnTo>
                      <a:pt x="1" y="1"/>
                    </a:lnTo>
                    <a:lnTo>
                      <a:pt x="0" y="3"/>
                    </a:lnTo>
                    <a:lnTo>
                      <a:pt x="1" y="6"/>
                    </a:lnTo>
                    <a:lnTo>
                      <a:pt x="1"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164"/>
              <p:cNvSpPr>
                <a:spLocks/>
              </p:cNvSpPr>
              <p:nvPr/>
            </p:nvSpPr>
            <p:spPr bwMode="auto">
              <a:xfrm>
                <a:off x="3409950" y="2995613"/>
                <a:ext cx="39688" cy="7938"/>
              </a:xfrm>
              <a:custGeom>
                <a:avLst/>
                <a:gdLst>
                  <a:gd name="T0" fmla="*/ 1 w 25"/>
                  <a:gd name="T1" fmla="*/ 5 h 5"/>
                  <a:gd name="T2" fmla="*/ 2 w 25"/>
                  <a:gd name="T3" fmla="*/ 5 h 5"/>
                  <a:gd name="T4" fmla="*/ 22 w 25"/>
                  <a:gd name="T5" fmla="*/ 5 h 5"/>
                  <a:gd name="T6" fmla="*/ 23 w 25"/>
                  <a:gd name="T7" fmla="*/ 5 h 5"/>
                  <a:gd name="T8" fmla="*/ 23 w 25"/>
                  <a:gd name="T9" fmla="*/ 5 h 5"/>
                  <a:gd name="T10" fmla="*/ 25 w 25"/>
                  <a:gd name="T11" fmla="*/ 4 h 5"/>
                  <a:gd name="T12" fmla="*/ 25 w 25"/>
                  <a:gd name="T13" fmla="*/ 3 h 5"/>
                  <a:gd name="T14" fmla="*/ 25 w 25"/>
                  <a:gd name="T15" fmla="*/ 1 h 5"/>
                  <a:gd name="T16" fmla="*/ 23 w 25"/>
                  <a:gd name="T17" fmla="*/ 1 h 5"/>
                  <a:gd name="T18" fmla="*/ 23 w 25"/>
                  <a:gd name="T19" fmla="*/ 0 h 5"/>
                  <a:gd name="T20" fmla="*/ 22 w 25"/>
                  <a:gd name="T21" fmla="*/ 0 h 5"/>
                  <a:gd name="T22" fmla="*/ 2 w 25"/>
                  <a:gd name="T23" fmla="*/ 0 h 5"/>
                  <a:gd name="T24" fmla="*/ 0 w 25"/>
                  <a:gd name="T25" fmla="*/ 1 h 5"/>
                  <a:gd name="T26" fmla="*/ 0 w 25"/>
                  <a:gd name="T27" fmla="*/ 1 h 5"/>
                  <a:gd name="T28" fmla="*/ 0 w 25"/>
                  <a:gd name="T29" fmla="*/ 3 h 5"/>
                  <a:gd name="T30" fmla="*/ 0 w 25"/>
                  <a:gd name="T31" fmla="*/ 4 h 5"/>
                  <a:gd name="T32" fmla="*/ 0 w 25"/>
                  <a:gd name="T33" fmla="*/ 5 h 5"/>
                  <a:gd name="T34" fmla="*/ 1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1" y="5"/>
                    </a:moveTo>
                    <a:lnTo>
                      <a:pt x="2" y="5"/>
                    </a:lnTo>
                    <a:lnTo>
                      <a:pt x="22" y="5"/>
                    </a:lnTo>
                    <a:lnTo>
                      <a:pt x="23" y="5"/>
                    </a:lnTo>
                    <a:lnTo>
                      <a:pt x="23" y="5"/>
                    </a:lnTo>
                    <a:lnTo>
                      <a:pt x="25" y="4"/>
                    </a:lnTo>
                    <a:lnTo>
                      <a:pt x="25" y="3"/>
                    </a:lnTo>
                    <a:lnTo>
                      <a:pt x="25" y="1"/>
                    </a:lnTo>
                    <a:lnTo>
                      <a:pt x="23" y="1"/>
                    </a:lnTo>
                    <a:lnTo>
                      <a:pt x="23" y="0"/>
                    </a:lnTo>
                    <a:lnTo>
                      <a:pt x="22" y="0"/>
                    </a:lnTo>
                    <a:lnTo>
                      <a:pt x="2" y="0"/>
                    </a:lnTo>
                    <a:lnTo>
                      <a:pt x="0" y="1"/>
                    </a:lnTo>
                    <a:lnTo>
                      <a:pt x="0" y="1"/>
                    </a:lnTo>
                    <a:lnTo>
                      <a:pt x="0" y="3"/>
                    </a:lnTo>
                    <a:lnTo>
                      <a:pt x="0" y="4"/>
                    </a:lnTo>
                    <a:lnTo>
                      <a:pt x="0" y="5"/>
                    </a:lnTo>
                    <a:lnTo>
                      <a:pt x="1"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165"/>
              <p:cNvSpPr>
                <a:spLocks/>
              </p:cNvSpPr>
              <p:nvPr/>
            </p:nvSpPr>
            <p:spPr bwMode="auto">
              <a:xfrm>
                <a:off x="3382963" y="3033713"/>
                <a:ext cx="66675" cy="7938"/>
              </a:xfrm>
              <a:custGeom>
                <a:avLst/>
                <a:gdLst>
                  <a:gd name="T0" fmla="*/ 1 w 42"/>
                  <a:gd name="T1" fmla="*/ 4 h 5"/>
                  <a:gd name="T2" fmla="*/ 3 w 42"/>
                  <a:gd name="T3" fmla="*/ 5 h 5"/>
                  <a:gd name="T4" fmla="*/ 39 w 42"/>
                  <a:gd name="T5" fmla="*/ 5 h 5"/>
                  <a:gd name="T6" fmla="*/ 40 w 42"/>
                  <a:gd name="T7" fmla="*/ 4 h 5"/>
                  <a:gd name="T8" fmla="*/ 40 w 42"/>
                  <a:gd name="T9" fmla="*/ 4 h 5"/>
                  <a:gd name="T10" fmla="*/ 42 w 42"/>
                  <a:gd name="T11" fmla="*/ 2 h 5"/>
                  <a:gd name="T12" fmla="*/ 42 w 42"/>
                  <a:gd name="T13" fmla="*/ 1 h 5"/>
                  <a:gd name="T14" fmla="*/ 40 w 42"/>
                  <a:gd name="T15" fmla="*/ 0 h 5"/>
                  <a:gd name="T16" fmla="*/ 40 w 42"/>
                  <a:gd name="T17" fmla="*/ 0 h 5"/>
                  <a:gd name="T18" fmla="*/ 39 w 42"/>
                  <a:gd name="T19" fmla="*/ 0 h 5"/>
                  <a:gd name="T20" fmla="*/ 3 w 42"/>
                  <a:gd name="T21" fmla="*/ 0 h 5"/>
                  <a:gd name="T22" fmla="*/ 1 w 42"/>
                  <a:gd name="T23" fmla="*/ 0 h 5"/>
                  <a:gd name="T24" fmla="*/ 1 w 42"/>
                  <a:gd name="T25" fmla="*/ 0 h 5"/>
                  <a:gd name="T26" fmla="*/ 0 w 42"/>
                  <a:gd name="T27" fmla="*/ 2 h 5"/>
                  <a:gd name="T28" fmla="*/ 1 w 42"/>
                  <a:gd name="T29" fmla="*/ 4 h 5"/>
                  <a:gd name="T30" fmla="*/ 1 w 42"/>
                  <a:gd name="T31"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1" y="4"/>
                    </a:moveTo>
                    <a:lnTo>
                      <a:pt x="3" y="5"/>
                    </a:lnTo>
                    <a:lnTo>
                      <a:pt x="39" y="5"/>
                    </a:lnTo>
                    <a:lnTo>
                      <a:pt x="40" y="4"/>
                    </a:lnTo>
                    <a:lnTo>
                      <a:pt x="40" y="4"/>
                    </a:lnTo>
                    <a:lnTo>
                      <a:pt x="42" y="2"/>
                    </a:lnTo>
                    <a:lnTo>
                      <a:pt x="42" y="1"/>
                    </a:lnTo>
                    <a:lnTo>
                      <a:pt x="40" y="0"/>
                    </a:lnTo>
                    <a:lnTo>
                      <a:pt x="40" y="0"/>
                    </a:lnTo>
                    <a:lnTo>
                      <a:pt x="39" y="0"/>
                    </a:lnTo>
                    <a:lnTo>
                      <a:pt x="3" y="0"/>
                    </a:lnTo>
                    <a:lnTo>
                      <a:pt x="1" y="0"/>
                    </a:lnTo>
                    <a:lnTo>
                      <a:pt x="1" y="0"/>
                    </a:lnTo>
                    <a:lnTo>
                      <a:pt x="0" y="2"/>
                    </a:lnTo>
                    <a:lnTo>
                      <a:pt x="1" y="4"/>
                    </a:lnTo>
                    <a:lnTo>
                      <a:pt x="1"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66"/>
              <p:cNvSpPr>
                <a:spLocks/>
              </p:cNvSpPr>
              <p:nvPr/>
            </p:nvSpPr>
            <p:spPr bwMode="auto">
              <a:xfrm>
                <a:off x="3382963" y="3057525"/>
                <a:ext cx="63500" cy="1588"/>
              </a:xfrm>
              <a:custGeom>
                <a:avLst/>
                <a:gdLst>
                  <a:gd name="T0" fmla="*/ 1 w 40"/>
                  <a:gd name="T1" fmla="*/ 0 h 1"/>
                  <a:gd name="T2" fmla="*/ 1 w 40"/>
                  <a:gd name="T3" fmla="*/ 1 h 1"/>
                  <a:gd name="T4" fmla="*/ 3 w 40"/>
                  <a:gd name="T5" fmla="*/ 1 h 1"/>
                  <a:gd name="T6" fmla="*/ 39 w 40"/>
                  <a:gd name="T7" fmla="*/ 1 h 1"/>
                  <a:gd name="T8" fmla="*/ 40 w 40"/>
                  <a:gd name="T9" fmla="*/ 1 h 1"/>
                  <a:gd name="T10" fmla="*/ 40 w 40"/>
                  <a:gd name="T11" fmla="*/ 0 h 1"/>
                  <a:gd name="T12" fmla="*/ 40 w 40"/>
                  <a:gd name="T13" fmla="*/ 0 h 1"/>
                  <a:gd name="T14" fmla="*/ 0 w 40"/>
                  <a:gd name="T15" fmla="*/ 0 h 1"/>
                  <a:gd name="T16" fmla="*/ 1 w 40"/>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
                    <a:moveTo>
                      <a:pt x="1" y="0"/>
                    </a:moveTo>
                    <a:lnTo>
                      <a:pt x="1" y="1"/>
                    </a:lnTo>
                    <a:lnTo>
                      <a:pt x="3" y="1"/>
                    </a:lnTo>
                    <a:lnTo>
                      <a:pt x="39" y="1"/>
                    </a:lnTo>
                    <a:lnTo>
                      <a:pt x="40" y="1"/>
                    </a:lnTo>
                    <a:lnTo>
                      <a:pt x="40" y="0"/>
                    </a:lnTo>
                    <a:lnTo>
                      <a:pt x="40" y="0"/>
                    </a:lnTo>
                    <a:lnTo>
                      <a:pt x="0" y="0"/>
                    </a:lnTo>
                    <a:lnTo>
                      <a:pt x="1"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67"/>
              <p:cNvSpPr>
                <a:spLocks/>
              </p:cNvSpPr>
              <p:nvPr/>
            </p:nvSpPr>
            <p:spPr bwMode="auto">
              <a:xfrm>
                <a:off x="3382963" y="3051175"/>
                <a:ext cx="66675" cy="6350"/>
              </a:xfrm>
              <a:custGeom>
                <a:avLst/>
                <a:gdLst>
                  <a:gd name="T0" fmla="*/ 42 w 42"/>
                  <a:gd name="T1" fmla="*/ 3 h 4"/>
                  <a:gd name="T2" fmla="*/ 42 w 42"/>
                  <a:gd name="T3" fmla="*/ 1 h 4"/>
                  <a:gd name="T4" fmla="*/ 40 w 42"/>
                  <a:gd name="T5" fmla="*/ 0 h 4"/>
                  <a:gd name="T6" fmla="*/ 40 w 42"/>
                  <a:gd name="T7" fmla="*/ 0 h 4"/>
                  <a:gd name="T8" fmla="*/ 39 w 42"/>
                  <a:gd name="T9" fmla="*/ 0 h 4"/>
                  <a:gd name="T10" fmla="*/ 3 w 42"/>
                  <a:gd name="T11" fmla="*/ 0 h 4"/>
                  <a:gd name="T12" fmla="*/ 1 w 42"/>
                  <a:gd name="T13" fmla="*/ 0 h 4"/>
                  <a:gd name="T14" fmla="*/ 1 w 42"/>
                  <a:gd name="T15" fmla="*/ 0 h 4"/>
                  <a:gd name="T16" fmla="*/ 0 w 42"/>
                  <a:gd name="T17" fmla="*/ 3 h 4"/>
                  <a:gd name="T18" fmla="*/ 0 w 42"/>
                  <a:gd name="T19" fmla="*/ 4 h 4"/>
                  <a:gd name="T20" fmla="*/ 0 w 42"/>
                  <a:gd name="T21" fmla="*/ 4 h 4"/>
                  <a:gd name="T22" fmla="*/ 40 w 42"/>
                  <a:gd name="T23" fmla="*/ 4 h 4"/>
                  <a:gd name="T24" fmla="*/ 42 w 42"/>
                  <a:gd name="T25" fmla="*/ 4 h 4"/>
                  <a:gd name="T26" fmla="*/ 42 w 42"/>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
                    <a:moveTo>
                      <a:pt x="42" y="3"/>
                    </a:moveTo>
                    <a:lnTo>
                      <a:pt x="42" y="1"/>
                    </a:lnTo>
                    <a:lnTo>
                      <a:pt x="40" y="0"/>
                    </a:lnTo>
                    <a:lnTo>
                      <a:pt x="40" y="0"/>
                    </a:lnTo>
                    <a:lnTo>
                      <a:pt x="39" y="0"/>
                    </a:lnTo>
                    <a:lnTo>
                      <a:pt x="3" y="0"/>
                    </a:lnTo>
                    <a:lnTo>
                      <a:pt x="1" y="0"/>
                    </a:lnTo>
                    <a:lnTo>
                      <a:pt x="1" y="0"/>
                    </a:lnTo>
                    <a:lnTo>
                      <a:pt x="0" y="3"/>
                    </a:lnTo>
                    <a:lnTo>
                      <a:pt x="0" y="4"/>
                    </a:lnTo>
                    <a:lnTo>
                      <a:pt x="0" y="4"/>
                    </a:lnTo>
                    <a:lnTo>
                      <a:pt x="40" y="4"/>
                    </a:lnTo>
                    <a:lnTo>
                      <a:pt x="42" y="4"/>
                    </a:lnTo>
                    <a:lnTo>
                      <a:pt x="42" y="3"/>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168"/>
              <p:cNvSpPr>
                <a:spLocks/>
              </p:cNvSpPr>
              <p:nvPr/>
            </p:nvSpPr>
            <p:spPr bwMode="auto">
              <a:xfrm>
                <a:off x="3362325" y="2959100"/>
                <a:ext cx="106363" cy="98425"/>
              </a:xfrm>
              <a:custGeom>
                <a:avLst/>
                <a:gdLst>
                  <a:gd name="T0" fmla="*/ 66 w 67"/>
                  <a:gd name="T1" fmla="*/ 5 h 62"/>
                  <a:gd name="T2" fmla="*/ 65 w 67"/>
                  <a:gd name="T3" fmla="*/ 3 h 62"/>
                  <a:gd name="T4" fmla="*/ 63 w 67"/>
                  <a:gd name="T5" fmla="*/ 2 h 62"/>
                  <a:gd name="T6" fmla="*/ 60 w 67"/>
                  <a:gd name="T7" fmla="*/ 0 h 62"/>
                  <a:gd name="T8" fmla="*/ 21 w 67"/>
                  <a:gd name="T9" fmla="*/ 0 h 62"/>
                  <a:gd name="T10" fmla="*/ 0 w 67"/>
                  <a:gd name="T11" fmla="*/ 21 h 62"/>
                  <a:gd name="T12" fmla="*/ 0 w 67"/>
                  <a:gd name="T13" fmla="*/ 62 h 62"/>
                  <a:gd name="T14" fmla="*/ 6 w 67"/>
                  <a:gd name="T15" fmla="*/ 62 h 62"/>
                  <a:gd name="T16" fmla="*/ 6 w 67"/>
                  <a:gd name="T17" fmla="*/ 24 h 62"/>
                  <a:gd name="T18" fmla="*/ 18 w 67"/>
                  <a:gd name="T19" fmla="*/ 24 h 62"/>
                  <a:gd name="T20" fmla="*/ 20 w 67"/>
                  <a:gd name="T21" fmla="*/ 24 h 62"/>
                  <a:gd name="T22" fmla="*/ 23 w 67"/>
                  <a:gd name="T23" fmla="*/ 23 h 62"/>
                  <a:gd name="T24" fmla="*/ 24 w 67"/>
                  <a:gd name="T25" fmla="*/ 21 h 62"/>
                  <a:gd name="T26" fmla="*/ 24 w 67"/>
                  <a:gd name="T27" fmla="*/ 19 h 62"/>
                  <a:gd name="T28" fmla="*/ 24 w 67"/>
                  <a:gd name="T29" fmla="*/ 6 h 62"/>
                  <a:gd name="T30" fmla="*/ 58 w 67"/>
                  <a:gd name="T31" fmla="*/ 6 h 62"/>
                  <a:gd name="T32" fmla="*/ 59 w 67"/>
                  <a:gd name="T33" fmla="*/ 6 h 62"/>
                  <a:gd name="T34" fmla="*/ 60 w 67"/>
                  <a:gd name="T35" fmla="*/ 7 h 62"/>
                  <a:gd name="T36" fmla="*/ 62 w 67"/>
                  <a:gd name="T37" fmla="*/ 9 h 62"/>
                  <a:gd name="T38" fmla="*/ 62 w 67"/>
                  <a:gd name="T39" fmla="*/ 10 h 62"/>
                  <a:gd name="T40" fmla="*/ 62 w 67"/>
                  <a:gd name="T41" fmla="*/ 62 h 62"/>
                  <a:gd name="T42" fmla="*/ 67 w 67"/>
                  <a:gd name="T43" fmla="*/ 62 h 62"/>
                  <a:gd name="T44" fmla="*/ 67 w 67"/>
                  <a:gd name="T45" fmla="*/ 7 h 62"/>
                  <a:gd name="T46" fmla="*/ 66 w 67"/>
                  <a:gd name="T47"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62">
                    <a:moveTo>
                      <a:pt x="66" y="5"/>
                    </a:moveTo>
                    <a:lnTo>
                      <a:pt x="65" y="3"/>
                    </a:lnTo>
                    <a:lnTo>
                      <a:pt x="63" y="2"/>
                    </a:lnTo>
                    <a:lnTo>
                      <a:pt x="60" y="0"/>
                    </a:lnTo>
                    <a:lnTo>
                      <a:pt x="21" y="0"/>
                    </a:lnTo>
                    <a:lnTo>
                      <a:pt x="0" y="21"/>
                    </a:lnTo>
                    <a:lnTo>
                      <a:pt x="0" y="62"/>
                    </a:lnTo>
                    <a:lnTo>
                      <a:pt x="6" y="62"/>
                    </a:lnTo>
                    <a:lnTo>
                      <a:pt x="6" y="24"/>
                    </a:lnTo>
                    <a:lnTo>
                      <a:pt x="18" y="24"/>
                    </a:lnTo>
                    <a:lnTo>
                      <a:pt x="20" y="24"/>
                    </a:lnTo>
                    <a:lnTo>
                      <a:pt x="23" y="23"/>
                    </a:lnTo>
                    <a:lnTo>
                      <a:pt x="24" y="21"/>
                    </a:lnTo>
                    <a:lnTo>
                      <a:pt x="24" y="19"/>
                    </a:lnTo>
                    <a:lnTo>
                      <a:pt x="24" y="6"/>
                    </a:lnTo>
                    <a:lnTo>
                      <a:pt x="58" y="6"/>
                    </a:lnTo>
                    <a:lnTo>
                      <a:pt x="59" y="6"/>
                    </a:lnTo>
                    <a:lnTo>
                      <a:pt x="60" y="7"/>
                    </a:lnTo>
                    <a:lnTo>
                      <a:pt x="62" y="9"/>
                    </a:lnTo>
                    <a:lnTo>
                      <a:pt x="62" y="10"/>
                    </a:lnTo>
                    <a:lnTo>
                      <a:pt x="62" y="62"/>
                    </a:lnTo>
                    <a:lnTo>
                      <a:pt x="67" y="62"/>
                    </a:lnTo>
                    <a:lnTo>
                      <a:pt x="67" y="7"/>
                    </a:lnTo>
                    <a:lnTo>
                      <a:pt x="66"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Rectangle 169"/>
              <p:cNvSpPr>
                <a:spLocks noChangeArrowheads="1"/>
              </p:cNvSpPr>
              <p:nvPr/>
            </p:nvSpPr>
            <p:spPr bwMode="auto">
              <a:xfrm>
                <a:off x="3411538" y="3375025"/>
                <a:ext cx="195263" cy="666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193"/>
              <p:cNvSpPr>
                <a:spLocks noEditPoints="1"/>
              </p:cNvSpPr>
              <p:nvPr/>
            </p:nvSpPr>
            <p:spPr bwMode="auto">
              <a:xfrm>
                <a:off x="3276600" y="2284413"/>
                <a:ext cx="155575" cy="182563"/>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4" name="Rectangle 212"/>
            <p:cNvSpPr>
              <a:spLocks noChangeArrowheads="1"/>
            </p:cNvSpPr>
            <p:nvPr/>
          </p:nvSpPr>
          <p:spPr bwMode="auto">
            <a:xfrm>
              <a:off x="1731071" y="3236788"/>
              <a:ext cx="746125" cy="4810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214"/>
            <p:cNvSpPr>
              <a:spLocks noEditPoints="1"/>
            </p:cNvSpPr>
            <p:nvPr/>
          </p:nvSpPr>
          <p:spPr bwMode="auto">
            <a:xfrm>
              <a:off x="1702496" y="3209801"/>
              <a:ext cx="796925" cy="612775"/>
            </a:xfrm>
            <a:custGeom>
              <a:avLst/>
              <a:gdLst>
                <a:gd name="T0" fmla="*/ 348 w 359"/>
                <a:gd name="T1" fmla="*/ 0 h 276"/>
                <a:gd name="T2" fmla="*/ 12 w 359"/>
                <a:gd name="T3" fmla="*/ 0 h 276"/>
                <a:gd name="T4" fmla="*/ 0 w 359"/>
                <a:gd name="T5" fmla="*/ 10 h 276"/>
                <a:gd name="T6" fmla="*/ 0 w 359"/>
                <a:gd name="T7" fmla="*/ 229 h 276"/>
                <a:gd name="T8" fmla="*/ 12 w 359"/>
                <a:gd name="T9" fmla="*/ 239 h 276"/>
                <a:gd name="T10" fmla="*/ 123 w 359"/>
                <a:gd name="T11" fmla="*/ 239 h 276"/>
                <a:gd name="T12" fmla="*/ 123 w 359"/>
                <a:gd name="T13" fmla="*/ 255 h 276"/>
                <a:gd name="T14" fmla="*/ 98 w 359"/>
                <a:gd name="T15" fmla="*/ 276 h 276"/>
                <a:gd name="T16" fmla="*/ 268 w 359"/>
                <a:gd name="T17" fmla="*/ 276 h 276"/>
                <a:gd name="T18" fmla="*/ 244 w 359"/>
                <a:gd name="T19" fmla="*/ 255 h 276"/>
                <a:gd name="T20" fmla="*/ 244 w 359"/>
                <a:gd name="T21" fmla="*/ 239 h 276"/>
                <a:gd name="T22" fmla="*/ 348 w 359"/>
                <a:gd name="T23" fmla="*/ 239 h 276"/>
                <a:gd name="T24" fmla="*/ 359 w 359"/>
                <a:gd name="T25" fmla="*/ 229 h 276"/>
                <a:gd name="T26" fmla="*/ 359 w 359"/>
                <a:gd name="T27" fmla="*/ 10 h 276"/>
                <a:gd name="T28" fmla="*/ 348 w 359"/>
                <a:gd name="T29" fmla="*/ 0 h 276"/>
                <a:gd name="T30" fmla="*/ 339 w 359"/>
                <a:gd name="T31" fmla="*/ 212 h 276"/>
                <a:gd name="T32" fmla="*/ 329 w 359"/>
                <a:gd name="T33" fmla="*/ 221 h 276"/>
                <a:gd name="T34" fmla="*/ 31 w 359"/>
                <a:gd name="T35" fmla="*/ 221 h 276"/>
                <a:gd name="T36" fmla="*/ 21 w 359"/>
                <a:gd name="T37" fmla="*/ 212 h 276"/>
                <a:gd name="T38" fmla="*/ 21 w 359"/>
                <a:gd name="T39" fmla="*/ 27 h 276"/>
                <a:gd name="T40" fmla="*/ 31 w 359"/>
                <a:gd name="T41" fmla="*/ 18 h 276"/>
                <a:gd name="T42" fmla="*/ 329 w 359"/>
                <a:gd name="T43" fmla="*/ 18 h 276"/>
                <a:gd name="T44" fmla="*/ 339 w 359"/>
                <a:gd name="T45" fmla="*/ 27 h 276"/>
                <a:gd name="T46" fmla="*/ 339 w 359"/>
                <a:gd name="T47" fmla="*/ 212 h 276"/>
                <a:gd name="T48" fmla="*/ 339 w 359"/>
                <a:gd name="T49" fmla="*/ 21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9" h="276">
                  <a:moveTo>
                    <a:pt x="348" y="0"/>
                  </a:moveTo>
                  <a:cubicBezTo>
                    <a:pt x="12" y="0"/>
                    <a:pt x="12" y="0"/>
                    <a:pt x="12" y="0"/>
                  </a:cubicBezTo>
                  <a:cubicBezTo>
                    <a:pt x="6" y="0"/>
                    <a:pt x="0" y="4"/>
                    <a:pt x="0" y="10"/>
                  </a:cubicBezTo>
                  <a:cubicBezTo>
                    <a:pt x="0" y="229"/>
                    <a:pt x="0" y="229"/>
                    <a:pt x="0" y="229"/>
                  </a:cubicBezTo>
                  <a:cubicBezTo>
                    <a:pt x="0" y="234"/>
                    <a:pt x="6" y="239"/>
                    <a:pt x="12" y="239"/>
                  </a:cubicBezTo>
                  <a:cubicBezTo>
                    <a:pt x="123" y="239"/>
                    <a:pt x="123" y="239"/>
                    <a:pt x="123" y="239"/>
                  </a:cubicBezTo>
                  <a:cubicBezTo>
                    <a:pt x="123" y="255"/>
                    <a:pt x="123" y="255"/>
                    <a:pt x="123" y="255"/>
                  </a:cubicBezTo>
                  <a:cubicBezTo>
                    <a:pt x="98" y="276"/>
                    <a:pt x="98" y="276"/>
                    <a:pt x="98" y="276"/>
                  </a:cubicBezTo>
                  <a:cubicBezTo>
                    <a:pt x="268" y="276"/>
                    <a:pt x="268" y="276"/>
                    <a:pt x="268" y="276"/>
                  </a:cubicBezTo>
                  <a:cubicBezTo>
                    <a:pt x="244" y="255"/>
                    <a:pt x="244" y="255"/>
                    <a:pt x="244" y="255"/>
                  </a:cubicBezTo>
                  <a:cubicBezTo>
                    <a:pt x="244" y="239"/>
                    <a:pt x="244" y="239"/>
                    <a:pt x="244" y="239"/>
                  </a:cubicBezTo>
                  <a:cubicBezTo>
                    <a:pt x="348" y="239"/>
                    <a:pt x="348" y="239"/>
                    <a:pt x="348" y="239"/>
                  </a:cubicBezTo>
                  <a:cubicBezTo>
                    <a:pt x="354" y="239"/>
                    <a:pt x="359" y="234"/>
                    <a:pt x="359" y="229"/>
                  </a:cubicBezTo>
                  <a:cubicBezTo>
                    <a:pt x="359" y="10"/>
                    <a:pt x="359" y="10"/>
                    <a:pt x="359" y="10"/>
                  </a:cubicBezTo>
                  <a:cubicBezTo>
                    <a:pt x="359" y="4"/>
                    <a:pt x="354" y="0"/>
                    <a:pt x="348" y="0"/>
                  </a:cubicBezTo>
                  <a:close/>
                  <a:moveTo>
                    <a:pt x="339" y="212"/>
                  </a:moveTo>
                  <a:cubicBezTo>
                    <a:pt x="339" y="217"/>
                    <a:pt x="335" y="221"/>
                    <a:pt x="329" y="221"/>
                  </a:cubicBezTo>
                  <a:cubicBezTo>
                    <a:pt x="31" y="221"/>
                    <a:pt x="31" y="221"/>
                    <a:pt x="31" y="221"/>
                  </a:cubicBezTo>
                  <a:cubicBezTo>
                    <a:pt x="25" y="221"/>
                    <a:pt x="21" y="217"/>
                    <a:pt x="21" y="212"/>
                  </a:cubicBezTo>
                  <a:cubicBezTo>
                    <a:pt x="21" y="27"/>
                    <a:pt x="21" y="27"/>
                    <a:pt x="21" y="27"/>
                  </a:cubicBezTo>
                  <a:cubicBezTo>
                    <a:pt x="21" y="22"/>
                    <a:pt x="25" y="18"/>
                    <a:pt x="31" y="18"/>
                  </a:cubicBezTo>
                  <a:cubicBezTo>
                    <a:pt x="329" y="18"/>
                    <a:pt x="329" y="18"/>
                    <a:pt x="329" y="18"/>
                  </a:cubicBezTo>
                  <a:cubicBezTo>
                    <a:pt x="335" y="18"/>
                    <a:pt x="339" y="22"/>
                    <a:pt x="339" y="27"/>
                  </a:cubicBezTo>
                  <a:cubicBezTo>
                    <a:pt x="339" y="212"/>
                    <a:pt x="339" y="212"/>
                    <a:pt x="339" y="212"/>
                  </a:cubicBezTo>
                  <a:cubicBezTo>
                    <a:pt x="339" y="212"/>
                    <a:pt x="339" y="212"/>
                    <a:pt x="339" y="212"/>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9" name="Group 388"/>
          <p:cNvGrpSpPr/>
          <p:nvPr/>
        </p:nvGrpSpPr>
        <p:grpSpPr>
          <a:xfrm>
            <a:off x="1300172" y="3927350"/>
            <a:ext cx="1828800" cy="2728674"/>
            <a:chOff x="1300172" y="3927350"/>
            <a:chExt cx="1828800" cy="2728674"/>
          </a:xfrm>
        </p:grpSpPr>
        <p:sp>
          <p:nvSpPr>
            <p:cNvPr id="6" name="TextBox 5"/>
            <p:cNvSpPr txBox="1"/>
            <p:nvPr/>
          </p:nvSpPr>
          <p:spPr>
            <a:xfrm>
              <a:off x="1300172" y="5446462"/>
              <a:ext cx="1828800" cy="1209562"/>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Loosely coupled components</a:t>
              </a:r>
            </a:p>
          </p:txBody>
        </p:sp>
        <p:cxnSp>
          <p:nvCxnSpPr>
            <p:cNvPr id="3" name="Straight Arrow Connector 2"/>
            <p:cNvCxnSpPr/>
            <p:nvPr/>
          </p:nvCxnSpPr>
          <p:spPr>
            <a:xfrm>
              <a:off x="2107309" y="3927350"/>
              <a:ext cx="26077" cy="389227"/>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1" name="Freeform 109"/>
            <p:cNvSpPr>
              <a:spLocks noEditPoints="1"/>
            </p:cNvSpPr>
            <p:nvPr/>
          </p:nvSpPr>
          <p:spPr bwMode="auto">
            <a:xfrm>
              <a:off x="2381328" y="4611742"/>
              <a:ext cx="82550" cy="95250"/>
            </a:xfrm>
            <a:custGeom>
              <a:avLst/>
              <a:gdLst>
                <a:gd name="T0" fmla="*/ 19 w 37"/>
                <a:gd name="T1" fmla="*/ 2 h 43"/>
                <a:gd name="T2" fmla="*/ 34 w 37"/>
                <a:gd name="T3" fmla="*/ 6 h 43"/>
                <a:gd name="T4" fmla="*/ 19 w 37"/>
                <a:gd name="T5" fmla="*/ 11 h 43"/>
                <a:gd name="T6" fmla="*/ 3 w 37"/>
                <a:gd name="T7" fmla="*/ 6 h 43"/>
                <a:gd name="T8" fmla="*/ 19 w 37"/>
                <a:gd name="T9" fmla="*/ 2 h 43"/>
                <a:gd name="T10" fmla="*/ 19 w 37"/>
                <a:gd name="T11" fmla="*/ 0 h 43"/>
                <a:gd name="T12" fmla="*/ 12 w 37"/>
                <a:gd name="T13" fmla="*/ 0 h 43"/>
                <a:gd name="T14" fmla="*/ 6 w 37"/>
                <a:gd name="T15" fmla="*/ 2 h 43"/>
                <a:gd name="T16" fmla="*/ 2 w 37"/>
                <a:gd name="T17" fmla="*/ 4 h 43"/>
                <a:gd name="T18" fmla="*/ 1 w 37"/>
                <a:gd name="T19" fmla="*/ 6 h 43"/>
                <a:gd name="T20" fmla="*/ 0 w 37"/>
                <a:gd name="T21" fmla="*/ 7 h 43"/>
                <a:gd name="T22" fmla="*/ 0 w 37"/>
                <a:gd name="T23" fmla="*/ 36 h 43"/>
                <a:gd name="T24" fmla="*/ 1 w 37"/>
                <a:gd name="T25" fmla="*/ 37 h 43"/>
                <a:gd name="T26" fmla="*/ 2 w 37"/>
                <a:gd name="T27" fmla="*/ 39 h 43"/>
                <a:gd name="T28" fmla="*/ 6 w 37"/>
                <a:gd name="T29" fmla="*/ 41 h 43"/>
                <a:gd name="T30" fmla="*/ 12 w 37"/>
                <a:gd name="T31" fmla="*/ 42 h 43"/>
                <a:gd name="T32" fmla="*/ 19 w 37"/>
                <a:gd name="T33" fmla="*/ 43 h 43"/>
                <a:gd name="T34" fmla="*/ 32 w 37"/>
                <a:gd name="T35" fmla="*/ 41 h 43"/>
                <a:gd name="T36" fmla="*/ 35 w 37"/>
                <a:gd name="T37" fmla="*/ 39 h 43"/>
                <a:gd name="T38" fmla="*/ 36 w 37"/>
                <a:gd name="T39" fmla="*/ 37 h 43"/>
                <a:gd name="T40" fmla="*/ 37 w 37"/>
                <a:gd name="T41" fmla="*/ 36 h 43"/>
                <a:gd name="T42" fmla="*/ 37 w 37"/>
                <a:gd name="T43" fmla="*/ 7 h 43"/>
                <a:gd name="T44" fmla="*/ 35 w 37"/>
                <a:gd name="T45" fmla="*/ 4 h 43"/>
                <a:gd name="T46" fmla="*/ 32 w 37"/>
                <a:gd name="T47" fmla="*/ 2 h 43"/>
                <a:gd name="T48" fmla="*/ 26 w 37"/>
                <a:gd name="T49" fmla="*/ 0 h 43"/>
                <a:gd name="T50" fmla="*/ 19 w 37"/>
                <a:gd name="T5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3">
                  <a:moveTo>
                    <a:pt x="19" y="2"/>
                  </a:moveTo>
                  <a:cubicBezTo>
                    <a:pt x="27" y="2"/>
                    <a:pt x="34" y="4"/>
                    <a:pt x="34" y="6"/>
                  </a:cubicBezTo>
                  <a:cubicBezTo>
                    <a:pt x="34" y="9"/>
                    <a:pt x="27" y="11"/>
                    <a:pt x="19" y="11"/>
                  </a:cubicBezTo>
                  <a:cubicBezTo>
                    <a:pt x="10" y="11"/>
                    <a:pt x="3" y="9"/>
                    <a:pt x="3" y="6"/>
                  </a:cubicBezTo>
                  <a:cubicBezTo>
                    <a:pt x="3" y="4"/>
                    <a:pt x="10" y="2"/>
                    <a:pt x="19" y="2"/>
                  </a:cubicBezTo>
                  <a:close/>
                  <a:moveTo>
                    <a:pt x="19" y="0"/>
                  </a:moveTo>
                  <a:cubicBezTo>
                    <a:pt x="12" y="0"/>
                    <a:pt x="12" y="0"/>
                    <a:pt x="12" y="0"/>
                  </a:cubicBezTo>
                  <a:cubicBezTo>
                    <a:pt x="6" y="2"/>
                    <a:pt x="6" y="2"/>
                    <a:pt x="6" y="2"/>
                  </a:cubicBezTo>
                  <a:cubicBezTo>
                    <a:pt x="2" y="4"/>
                    <a:pt x="2" y="4"/>
                    <a:pt x="2" y="4"/>
                  </a:cubicBezTo>
                  <a:cubicBezTo>
                    <a:pt x="1" y="6"/>
                    <a:pt x="1" y="6"/>
                    <a:pt x="1" y="6"/>
                  </a:cubicBezTo>
                  <a:cubicBezTo>
                    <a:pt x="0" y="7"/>
                    <a:pt x="0" y="7"/>
                    <a:pt x="0" y="7"/>
                  </a:cubicBezTo>
                  <a:cubicBezTo>
                    <a:pt x="0" y="36"/>
                    <a:pt x="0" y="36"/>
                    <a:pt x="0" y="36"/>
                  </a:cubicBezTo>
                  <a:cubicBezTo>
                    <a:pt x="1" y="37"/>
                    <a:pt x="1" y="37"/>
                    <a:pt x="1" y="37"/>
                  </a:cubicBezTo>
                  <a:cubicBezTo>
                    <a:pt x="2" y="39"/>
                    <a:pt x="2" y="39"/>
                    <a:pt x="2" y="39"/>
                  </a:cubicBezTo>
                  <a:cubicBezTo>
                    <a:pt x="6" y="41"/>
                    <a:pt x="6" y="41"/>
                    <a:pt x="6" y="41"/>
                  </a:cubicBezTo>
                  <a:cubicBezTo>
                    <a:pt x="12" y="42"/>
                    <a:pt x="12" y="42"/>
                    <a:pt x="12" y="42"/>
                  </a:cubicBezTo>
                  <a:cubicBezTo>
                    <a:pt x="14" y="43"/>
                    <a:pt x="16" y="43"/>
                    <a:pt x="19" y="43"/>
                  </a:cubicBezTo>
                  <a:cubicBezTo>
                    <a:pt x="24" y="43"/>
                    <a:pt x="28" y="42"/>
                    <a:pt x="32" y="41"/>
                  </a:cubicBezTo>
                  <a:cubicBezTo>
                    <a:pt x="33" y="40"/>
                    <a:pt x="35" y="39"/>
                    <a:pt x="35" y="39"/>
                  </a:cubicBezTo>
                  <a:cubicBezTo>
                    <a:pt x="36" y="38"/>
                    <a:pt x="36" y="38"/>
                    <a:pt x="36" y="37"/>
                  </a:cubicBezTo>
                  <a:cubicBezTo>
                    <a:pt x="37" y="37"/>
                    <a:pt x="37" y="36"/>
                    <a:pt x="37" y="36"/>
                  </a:cubicBezTo>
                  <a:cubicBezTo>
                    <a:pt x="37" y="7"/>
                    <a:pt x="37" y="7"/>
                    <a:pt x="37" y="7"/>
                  </a:cubicBezTo>
                  <a:cubicBezTo>
                    <a:pt x="37" y="6"/>
                    <a:pt x="36" y="5"/>
                    <a:pt x="35" y="4"/>
                  </a:cubicBezTo>
                  <a:cubicBezTo>
                    <a:pt x="35" y="3"/>
                    <a:pt x="33" y="3"/>
                    <a:pt x="32" y="2"/>
                  </a:cubicBezTo>
                  <a:cubicBezTo>
                    <a:pt x="30" y="1"/>
                    <a:pt x="28" y="1"/>
                    <a:pt x="26" y="0"/>
                  </a:cubicBezTo>
                  <a:cubicBezTo>
                    <a:pt x="24" y="0"/>
                    <a:pt x="21" y="0"/>
                    <a:pt x="19"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110"/>
            <p:cNvSpPr>
              <a:spLocks noEditPoints="1"/>
            </p:cNvSpPr>
            <p:nvPr/>
          </p:nvSpPr>
          <p:spPr bwMode="auto">
            <a:xfrm>
              <a:off x="2497595" y="4771259"/>
              <a:ext cx="92075"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111"/>
            <p:cNvSpPr>
              <a:spLocks noEditPoints="1"/>
            </p:cNvSpPr>
            <p:nvPr/>
          </p:nvSpPr>
          <p:spPr bwMode="auto">
            <a:xfrm>
              <a:off x="2375357" y="5212056"/>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112"/>
            <p:cNvSpPr>
              <a:spLocks noEditPoints="1"/>
            </p:cNvSpPr>
            <p:nvPr/>
          </p:nvSpPr>
          <p:spPr bwMode="auto">
            <a:xfrm>
              <a:off x="2452856" y="4941888"/>
              <a:ext cx="109538"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83" name="Group 382"/>
            <p:cNvGrpSpPr/>
            <p:nvPr/>
          </p:nvGrpSpPr>
          <p:grpSpPr>
            <a:xfrm>
              <a:off x="1766902" y="4991182"/>
              <a:ext cx="155575" cy="190500"/>
              <a:chOff x="2833697" y="4784581"/>
              <a:chExt cx="155575" cy="190500"/>
            </a:xfrm>
          </p:grpSpPr>
          <p:sp>
            <p:nvSpPr>
              <p:cNvPr id="326" name="Freeform 114"/>
              <p:cNvSpPr>
                <a:spLocks/>
              </p:cNvSpPr>
              <p:nvPr/>
            </p:nvSpPr>
            <p:spPr bwMode="auto">
              <a:xfrm>
                <a:off x="2862272" y="4862369"/>
                <a:ext cx="96838" cy="12700"/>
              </a:xfrm>
              <a:custGeom>
                <a:avLst/>
                <a:gdLst>
                  <a:gd name="T0" fmla="*/ 57 w 61"/>
                  <a:gd name="T1" fmla="*/ 8 h 8"/>
                  <a:gd name="T2" fmla="*/ 4 w 61"/>
                  <a:gd name="T3" fmla="*/ 8 h 8"/>
                  <a:gd name="T4" fmla="*/ 3 w 61"/>
                  <a:gd name="T5" fmla="*/ 8 h 8"/>
                  <a:gd name="T6" fmla="*/ 3 w 61"/>
                  <a:gd name="T7" fmla="*/ 8 h 8"/>
                  <a:gd name="T8" fmla="*/ 0 w 61"/>
                  <a:gd name="T9" fmla="*/ 4 h 8"/>
                  <a:gd name="T10" fmla="*/ 3 w 61"/>
                  <a:gd name="T11" fmla="*/ 2 h 8"/>
                  <a:gd name="T12" fmla="*/ 3 w 61"/>
                  <a:gd name="T13" fmla="*/ 1 h 8"/>
                  <a:gd name="T14" fmla="*/ 4 w 61"/>
                  <a:gd name="T15" fmla="*/ 0 h 8"/>
                  <a:gd name="T16" fmla="*/ 57 w 61"/>
                  <a:gd name="T17" fmla="*/ 0 h 8"/>
                  <a:gd name="T18" fmla="*/ 59 w 61"/>
                  <a:gd name="T19" fmla="*/ 1 h 8"/>
                  <a:gd name="T20" fmla="*/ 60 w 61"/>
                  <a:gd name="T21" fmla="*/ 2 h 8"/>
                  <a:gd name="T22" fmla="*/ 61 w 61"/>
                  <a:gd name="T23" fmla="*/ 4 h 8"/>
                  <a:gd name="T24" fmla="*/ 61 w 61"/>
                  <a:gd name="T25" fmla="*/ 7 h 8"/>
                  <a:gd name="T26" fmla="*/ 60 w 61"/>
                  <a:gd name="T27" fmla="*/ 8 h 8"/>
                  <a:gd name="T28" fmla="*/ 59 w 61"/>
                  <a:gd name="T29" fmla="*/ 8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8"/>
                    </a:lnTo>
                    <a:lnTo>
                      <a:pt x="3" y="8"/>
                    </a:lnTo>
                    <a:lnTo>
                      <a:pt x="0" y="4"/>
                    </a:lnTo>
                    <a:lnTo>
                      <a:pt x="3" y="2"/>
                    </a:lnTo>
                    <a:lnTo>
                      <a:pt x="3" y="1"/>
                    </a:lnTo>
                    <a:lnTo>
                      <a:pt x="4" y="0"/>
                    </a:lnTo>
                    <a:lnTo>
                      <a:pt x="57" y="0"/>
                    </a:lnTo>
                    <a:lnTo>
                      <a:pt x="59" y="1"/>
                    </a:lnTo>
                    <a:lnTo>
                      <a:pt x="60" y="2"/>
                    </a:lnTo>
                    <a:lnTo>
                      <a:pt x="61" y="4"/>
                    </a:lnTo>
                    <a:lnTo>
                      <a:pt x="61" y="7"/>
                    </a:lnTo>
                    <a:lnTo>
                      <a:pt x="60" y="8"/>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115"/>
              <p:cNvSpPr>
                <a:spLocks/>
              </p:cNvSpPr>
              <p:nvPr/>
            </p:nvSpPr>
            <p:spPr bwMode="auto">
              <a:xfrm>
                <a:off x="2901959" y="4836969"/>
                <a:ext cx="57150" cy="14288"/>
              </a:xfrm>
              <a:custGeom>
                <a:avLst/>
                <a:gdLst>
                  <a:gd name="T0" fmla="*/ 32 w 36"/>
                  <a:gd name="T1" fmla="*/ 9 h 9"/>
                  <a:gd name="T2" fmla="*/ 3 w 36"/>
                  <a:gd name="T3" fmla="*/ 9 h 9"/>
                  <a:gd name="T4" fmla="*/ 1 w 36"/>
                  <a:gd name="T5" fmla="*/ 7 h 9"/>
                  <a:gd name="T6" fmla="*/ 0 w 36"/>
                  <a:gd name="T7" fmla="*/ 7 h 9"/>
                  <a:gd name="T8" fmla="*/ 0 w 36"/>
                  <a:gd name="T9" fmla="*/ 4 h 9"/>
                  <a:gd name="T10" fmla="*/ 0 w 36"/>
                  <a:gd name="T11" fmla="*/ 4 h 9"/>
                  <a:gd name="T12" fmla="*/ 0 w 36"/>
                  <a:gd name="T13" fmla="*/ 2 h 9"/>
                  <a:gd name="T14" fmla="*/ 0 w 36"/>
                  <a:gd name="T15" fmla="*/ 0 h 9"/>
                  <a:gd name="T16" fmla="*/ 3 w 36"/>
                  <a:gd name="T17" fmla="*/ 0 h 9"/>
                  <a:gd name="T18" fmla="*/ 32 w 36"/>
                  <a:gd name="T19" fmla="*/ 0 h 9"/>
                  <a:gd name="T20" fmla="*/ 34 w 36"/>
                  <a:gd name="T21" fmla="*/ 0 h 9"/>
                  <a:gd name="T22" fmla="*/ 35 w 36"/>
                  <a:gd name="T23" fmla="*/ 0 h 9"/>
                  <a:gd name="T24" fmla="*/ 36 w 36"/>
                  <a:gd name="T25" fmla="*/ 2 h 9"/>
                  <a:gd name="T26" fmla="*/ 36 w 36"/>
                  <a:gd name="T27" fmla="*/ 4 h 9"/>
                  <a:gd name="T28" fmla="*/ 36 w 36"/>
                  <a:gd name="T29" fmla="*/ 4 h 9"/>
                  <a:gd name="T30" fmla="*/ 35 w 36"/>
                  <a:gd name="T31" fmla="*/ 7 h 9"/>
                  <a:gd name="T32" fmla="*/ 34 w 36"/>
                  <a:gd name="T33" fmla="*/ 7 h 9"/>
                  <a:gd name="T34" fmla="*/ 32 w 36"/>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9">
                    <a:moveTo>
                      <a:pt x="32" y="9"/>
                    </a:moveTo>
                    <a:lnTo>
                      <a:pt x="3" y="9"/>
                    </a:lnTo>
                    <a:lnTo>
                      <a:pt x="1" y="7"/>
                    </a:lnTo>
                    <a:lnTo>
                      <a:pt x="0" y="7"/>
                    </a:lnTo>
                    <a:lnTo>
                      <a:pt x="0" y="4"/>
                    </a:lnTo>
                    <a:lnTo>
                      <a:pt x="0" y="4"/>
                    </a:lnTo>
                    <a:lnTo>
                      <a:pt x="0" y="2"/>
                    </a:lnTo>
                    <a:lnTo>
                      <a:pt x="0" y="0"/>
                    </a:lnTo>
                    <a:lnTo>
                      <a:pt x="3" y="0"/>
                    </a:lnTo>
                    <a:lnTo>
                      <a:pt x="32" y="0"/>
                    </a:lnTo>
                    <a:lnTo>
                      <a:pt x="34" y="0"/>
                    </a:lnTo>
                    <a:lnTo>
                      <a:pt x="35" y="0"/>
                    </a:lnTo>
                    <a:lnTo>
                      <a:pt x="36" y="2"/>
                    </a:lnTo>
                    <a:lnTo>
                      <a:pt x="36" y="4"/>
                    </a:lnTo>
                    <a:lnTo>
                      <a:pt x="36" y="4"/>
                    </a:lnTo>
                    <a:lnTo>
                      <a:pt x="35" y="7"/>
                    </a:lnTo>
                    <a:lnTo>
                      <a:pt x="34" y="7"/>
                    </a:lnTo>
                    <a:lnTo>
                      <a:pt x="32"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116"/>
              <p:cNvSpPr>
                <a:spLocks/>
              </p:cNvSpPr>
              <p:nvPr/>
            </p:nvSpPr>
            <p:spPr bwMode="auto">
              <a:xfrm>
                <a:off x="2862272" y="4890944"/>
                <a:ext cx="96838" cy="12700"/>
              </a:xfrm>
              <a:custGeom>
                <a:avLst/>
                <a:gdLst>
                  <a:gd name="T0" fmla="*/ 57 w 61"/>
                  <a:gd name="T1" fmla="*/ 8 h 8"/>
                  <a:gd name="T2" fmla="*/ 4 w 61"/>
                  <a:gd name="T3" fmla="*/ 8 h 8"/>
                  <a:gd name="T4" fmla="*/ 3 w 61"/>
                  <a:gd name="T5" fmla="*/ 7 h 8"/>
                  <a:gd name="T6" fmla="*/ 3 w 61"/>
                  <a:gd name="T7" fmla="*/ 5 h 8"/>
                  <a:gd name="T8" fmla="*/ 0 w 61"/>
                  <a:gd name="T9" fmla="*/ 4 h 8"/>
                  <a:gd name="T10" fmla="*/ 3 w 61"/>
                  <a:gd name="T11" fmla="*/ 1 h 8"/>
                  <a:gd name="T12" fmla="*/ 3 w 61"/>
                  <a:gd name="T13" fmla="*/ 0 h 8"/>
                  <a:gd name="T14" fmla="*/ 4 w 61"/>
                  <a:gd name="T15" fmla="*/ 0 h 8"/>
                  <a:gd name="T16" fmla="*/ 57 w 61"/>
                  <a:gd name="T17" fmla="*/ 0 h 8"/>
                  <a:gd name="T18" fmla="*/ 59 w 61"/>
                  <a:gd name="T19" fmla="*/ 0 h 8"/>
                  <a:gd name="T20" fmla="*/ 60 w 61"/>
                  <a:gd name="T21" fmla="*/ 1 h 8"/>
                  <a:gd name="T22" fmla="*/ 61 w 61"/>
                  <a:gd name="T23" fmla="*/ 1 h 8"/>
                  <a:gd name="T24" fmla="*/ 61 w 61"/>
                  <a:gd name="T25" fmla="*/ 4 h 8"/>
                  <a:gd name="T26" fmla="*/ 60 w 61"/>
                  <a:gd name="T27" fmla="*/ 5 h 8"/>
                  <a:gd name="T28" fmla="*/ 59 w 61"/>
                  <a:gd name="T29" fmla="*/ 7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7"/>
                    </a:lnTo>
                    <a:lnTo>
                      <a:pt x="3" y="5"/>
                    </a:lnTo>
                    <a:lnTo>
                      <a:pt x="0" y="4"/>
                    </a:lnTo>
                    <a:lnTo>
                      <a:pt x="3" y="1"/>
                    </a:lnTo>
                    <a:lnTo>
                      <a:pt x="3" y="0"/>
                    </a:lnTo>
                    <a:lnTo>
                      <a:pt x="4" y="0"/>
                    </a:lnTo>
                    <a:lnTo>
                      <a:pt x="57" y="0"/>
                    </a:lnTo>
                    <a:lnTo>
                      <a:pt x="59" y="0"/>
                    </a:lnTo>
                    <a:lnTo>
                      <a:pt x="60" y="1"/>
                    </a:lnTo>
                    <a:lnTo>
                      <a:pt x="61" y="1"/>
                    </a:lnTo>
                    <a:lnTo>
                      <a:pt x="61" y="4"/>
                    </a:lnTo>
                    <a:lnTo>
                      <a:pt x="60" y="5"/>
                    </a:lnTo>
                    <a:lnTo>
                      <a:pt x="59" y="7"/>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117"/>
              <p:cNvSpPr>
                <a:spLocks/>
              </p:cNvSpPr>
              <p:nvPr/>
            </p:nvSpPr>
            <p:spPr bwMode="auto">
              <a:xfrm>
                <a:off x="2862272" y="4917931"/>
                <a:ext cx="96838" cy="12700"/>
              </a:xfrm>
              <a:custGeom>
                <a:avLst/>
                <a:gdLst>
                  <a:gd name="T0" fmla="*/ 57 w 61"/>
                  <a:gd name="T1" fmla="*/ 8 h 8"/>
                  <a:gd name="T2" fmla="*/ 4 w 61"/>
                  <a:gd name="T3" fmla="*/ 8 h 8"/>
                  <a:gd name="T4" fmla="*/ 3 w 61"/>
                  <a:gd name="T5" fmla="*/ 8 h 8"/>
                  <a:gd name="T6" fmla="*/ 3 w 61"/>
                  <a:gd name="T7" fmla="*/ 7 h 8"/>
                  <a:gd name="T8" fmla="*/ 1 w 61"/>
                  <a:gd name="T9" fmla="*/ 5 h 8"/>
                  <a:gd name="T10" fmla="*/ 0 w 61"/>
                  <a:gd name="T11" fmla="*/ 4 h 8"/>
                  <a:gd name="T12" fmla="*/ 3 w 61"/>
                  <a:gd name="T13" fmla="*/ 0 h 8"/>
                  <a:gd name="T14" fmla="*/ 3 w 61"/>
                  <a:gd name="T15" fmla="*/ 0 h 8"/>
                  <a:gd name="T16" fmla="*/ 4 w 61"/>
                  <a:gd name="T17" fmla="*/ 0 h 8"/>
                  <a:gd name="T18" fmla="*/ 57 w 61"/>
                  <a:gd name="T19" fmla="*/ 0 h 8"/>
                  <a:gd name="T20" fmla="*/ 59 w 61"/>
                  <a:gd name="T21" fmla="*/ 0 h 8"/>
                  <a:gd name="T22" fmla="*/ 60 w 61"/>
                  <a:gd name="T23" fmla="*/ 0 h 8"/>
                  <a:gd name="T24" fmla="*/ 61 w 61"/>
                  <a:gd name="T25" fmla="*/ 2 h 8"/>
                  <a:gd name="T26" fmla="*/ 61 w 61"/>
                  <a:gd name="T27" fmla="*/ 4 h 8"/>
                  <a:gd name="T28" fmla="*/ 61 w 61"/>
                  <a:gd name="T29" fmla="*/ 5 h 8"/>
                  <a:gd name="T30" fmla="*/ 60 w 61"/>
                  <a:gd name="T31" fmla="*/ 7 h 8"/>
                  <a:gd name="T32" fmla="*/ 59 w 61"/>
                  <a:gd name="T33" fmla="*/ 8 h 8"/>
                  <a:gd name="T34" fmla="*/ 57 w 6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8">
                    <a:moveTo>
                      <a:pt x="57" y="8"/>
                    </a:moveTo>
                    <a:lnTo>
                      <a:pt x="4" y="8"/>
                    </a:lnTo>
                    <a:lnTo>
                      <a:pt x="3" y="8"/>
                    </a:lnTo>
                    <a:lnTo>
                      <a:pt x="3" y="7"/>
                    </a:lnTo>
                    <a:lnTo>
                      <a:pt x="1" y="5"/>
                    </a:lnTo>
                    <a:lnTo>
                      <a:pt x="0" y="4"/>
                    </a:lnTo>
                    <a:lnTo>
                      <a:pt x="3" y="0"/>
                    </a:lnTo>
                    <a:lnTo>
                      <a:pt x="3" y="0"/>
                    </a:lnTo>
                    <a:lnTo>
                      <a:pt x="4" y="0"/>
                    </a:lnTo>
                    <a:lnTo>
                      <a:pt x="57" y="0"/>
                    </a:lnTo>
                    <a:lnTo>
                      <a:pt x="59" y="0"/>
                    </a:lnTo>
                    <a:lnTo>
                      <a:pt x="60" y="0"/>
                    </a:lnTo>
                    <a:lnTo>
                      <a:pt x="61" y="2"/>
                    </a:lnTo>
                    <a:lnTo>
                      <a:pt x="61" y="4"/>
                    </a:lnTo>
                    <a:lnTo>
                      <a:pt x="61" y="5"/>
                    </a:lnTo>
                    <a:lnTo>
                      <a:pt x="60" y="7"/>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118"/>
              <p:cNvSpPr>
                <a:spLocks noEditPoints="1"/>
              </p:cNvSpPr>
              <p:nvPr/>
            </p:nvSpPr>
            <p:spPr bwMode="auto">
              <a:xfrm>
                <a:off x="2833697" y="4784581"/>
                <a:ext cx="155575" cy="190500"/>
              </a:xfrm>
              <a:custGeom>
                <a:avLst/>
                <a:gdLst>
                  <a:gd name="T0" fmla="*/ 88 w 98"/>
                  <a:gd name="T1" fmla="*/ 0 h 120"/>
                  <a:gd name="T2" fmla="*/ 32 w 98"/>
                  <a:gd name="T3" fmla="*/ 0 h 120"/>
                  <a:gd name="T4" fmla="*/ 0 w 98"/>
                  <a:gd name="T5" fmla="*/ 30 h 120"/>
                  <a:gd name="T6" fmla="*/ 0 w 98"/>
                  <a:gd name="T7" fmla="*/ 110 h 120"/>
                  <a:gd name="T8" fmla="*/ 1 w 98"/>
                  <a:gd name="T9" fmla="*/ 114 h 120"/>
                  <a:gd name="T10" fmla="*/ 2 w 98"/>
                  <a:gd name="T11" fmla="*/ 117 h 120"/>
                  <a:gd name="T12" fmla="*/ 5 w 98"/>
                  <a:gd name="T13" fmla="*/ 119 h 120"/>
                  <a:gd name="T14" fmla="*/ 9 w 98"/>
                  <a:gd name="T15" fmla="*/ 120 h 120"/>
                  <a:gd name="T16" fmla="*/ 98 w 98"/>
                  <a:gd name="T17" fmla="*/ 120 h 120"/>
                  <a:gd name="T18" fmla="*/ 98 w 98"/>
                  <a:gd name="T19" fmla="*/ 11 h 120"/>
                  <a:gd name="T20" fmla="*/ 96 w 98"/>
                  <a:gd name="T21" fmla="*/ 7 h 120"/>
                  <a:gd name="T22" fmla="*/ 95 w 98"/>
                  <a:gd name="T23" fmla="*/ 4 h 120"/>
                  <a:gd name="T24" fmla="*/ 92 w 98"/>
                  <a:gd name="T25" fmla="*/ 1 h 120"/>
                  <a:gd name="T26" fmla="*/ 88 w 98"/>
                  <a:gd name="T27" fmla="*/ 0 h 120"/>
                  <a:gd name="T28" fmla="*/ 91 w 98"/>
                  <a:gd name="T29" fmla="*/ 112 h 120"/>
                  <a:gd name="T30" fmla="*/ 14 w 98"/>
                  <a:gd name="T31" fmla="*/ 112 h 120"/>
                  <a:gd name="T32" fmla="*/ 12 w 98"/>
                  <a:gd name="T33" fmla="*/ 112 h 120"/>
                  <a:gd name="T34" fmla="*/ 9 w 98"/>
                  <a:gd name="T35" fmla="*/ 110 h 120"/>
                  <a:gd name="T36" fmla="*/ 8 w 98"/>
                  <a:gd name="T37" fmla="*/ 107 h 120"/>
                  <a:gd name="T38" fmla="*/ 8 w 98"/>
                  <a:gd name="T39" fmla="*/ 106 h 120"/>
                  <a:gd name="T40" fmla="*/ 8 w 98"/>
                  <a:gd name="T41" fmla="*/ 35 h 120"/>
                  <a:gd name="T42" fmla="*/ 26 w 98"/>
                  <a:gd name="T43" fmla="*/ 35 h 120"/>
                  <a:gd name="T44" fmla="*/ 29 w 98"/>
                  <a:gd name="T45" fmla="*/ 35 h 120"/>
                  <a:gd name="T46" fmla="*/ 32 w 98"/>
                  <a:gd name="T47" fmla="*/ 33 h 120"/>
                  <a:gd name="T48" fmla="*/ 35 w 98"/>
                  <a:gd name="T49" fmla="*/ 30 h 120"/>
                  <a:gd name="T50" fmla="*/ 35 w 98"/>
                  <a:gd name="T51" fmla="*/ 26 h 120"/>
                  <a:gd name="T52" fmla="*/ 35 w 98"/>
                  <a:gd name="T53" fmla="*/ 8 h 120"/>
                  <a:gd name="T54" fmla="*/ 85 w 98"/>
                  <a:gd name="T55" fmla="*/ 8 h 120"/>
                  <a:gd name="T56" fmla="*/ 86 w 98"/>
                  <a:gd name="T57" fmla="*/ 8 h 120"/>
                  <a:gd name="T58" fmla="*/ 88 w 98"/>
                  <a:gd name="T59" fmla="*/ 9 h 120"/>
                  <a:gd name="T60" fmla="*/ 91 w 98"/>
                  <a:gd name="T61" fmla="*/ 12 h 120"/>
                  <a:gd name="T62" fmla="*/ 91 w 98"/>
                  <a:gd name="T63" fmla="*/ 15 h 120"/>
                  <a:gd name="T64" fmla="*/ 91 w 98"/>
                  <a:gd name="T65"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0">
                    <a:moveTo>
                      <a:pt x="88" y="0"/>
                    </a:moveTo>
                    <a:lnTo>
                      <a:pt x="32" y="0"/>
                    </a:lnTo>
                    <a:lnTo>
                      <a:pt x="0" y="30"/>
                    </a:lnTo>
                    <a:lnTo>
                      <a:pt x="0" y="110"/>
                    </a:lnTo>
                    <a:lnTo>
                      <a:pt x="1" y="114"/>
                    </a:lnTo>
                    <a:lnTo>
                      <a:pt x="2" y="117"/>
                    </a:lnTo>
                    <a:lnTo>
                      <a:pt x="5" y="119"/>
                    </a:lnTo>
                    <a:lnTo>
                      <a:pt x="9" y="120"/>
                    </a:lnTo>
                    <a:lnTo>
                      <a:pt x="98" y="120"/>
                    </a:lnTo>
                    <a:lnTo>
                      <a:pt x="98" y="11"/>
                    </a:lnTo>
                    <a:lnTo>
                      <a:pt x="96" y="7"/>
                    </a:lnTo>
                    <a:lnTo>
                      <a:pt x="95" y="4"/>
                    </a:lnTo>
                    <a:lnTo>
                      <a:pt x="92" y="1"/>
                    </a:lnTo>
                    <a:lnTo>
                      <a:pt x="88" y="0"/>
                    </a:lnTo>
                    <a:close/>
                    <a:moveTo>
                      <a:pt x="91" y="112"/>
                    </a:moveTo>
                    <a:lnTo>
                      <a:pt x="14" y="112"/>
                    </a:lnTo>
                    <a:lnTo>
                      <a:pt x="12" y="112"/>
                    </a:lnTo>
                    <a:lnTo>
                      <a:pt x="9" y="110"/>
                    </a:lnTo>
                    <a:lnTo>
                      <a:pt x="8" y="107"/>
                    </a:lnTo>
                    <a:lnTo>
                      <a:pt x="8" y="106"/>
                    </a:lnTo>
                    <a:lnTo>
                      <a:pt x="8" y="35"/>
                    </a:lnTo>
                    <a:lnTo>
                      <a:pt x="26" y="35"/>
                    </a:lnTo>
                    <a:lnTo>
                      <a:pt x="29" y="35"/>
                    </a:lnTo>
                    <a:lnTo>
                      <a:pt x="32" y="33"/>
                    </a:lnTo>
                    <a:lnTo>
                      <a:pt x="35" y="30"/>
                    </a:lnTo>
                    <a:lnTo>
                      <a:pt x="35" y="26"/>
                    </a:lnTo>
                    <a:lnTo>
                      <a:pt x="35" y="8"/>
                    </a:lnTo>
                    <a:lnTo>
                      <a:pt x="85" y="8"/>
                    </a:lnTo>
                    <a:lnTo>
                      <a:pt x="86" y="8"/>
                    </a:lnTo>
                    <a:lnTo>
                      <a:pt x="88" y="9"/>
                    </a:lnTo>
                    <a:lnTo>
                      <a:pt x="91" y="12"/>
                    </a:lnTo>
                    <a:lnTo>
                      <a:pt x="91" y="15"/>
                    </a:lnTo>
                    <a:lnTo>
                      <a:pt x="91" y="11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4" name="Group 383"/>
            <p:cNvGrpSpPr/>
            <p:nvPr/>
          </p:nvGrpSpPr>
          <p:grpSpPr>
            <a:xfrm>
              <a:off x="2127639" y="4556847"/>
              <a:ext cx="111125" cy="133350"/>
              <a:chOff x="3300422" y="4609956"/>
              <a:chExt cx="111125" cy="133350"/>
            </a:xfrm>
          </p:grpSpPr>
          <p:sp>
            <p:nvSpPr>
              <p:cNvPr id="331" name="Freeform 119"/>
              <p:cNvSpPr>
                <a:spLocks/>
              </p:cNvSpPr>
              <p:nvPr/>
            </p:nvSpPr>
            <p:spPr bwMode="auto">
              <a:xfrm>
                <a:off x="3322647" y="4663931"/>
                <a:ext cx="66675" cy="11113"/>
              </a:xfrm>
              <a:custGeom>
                <a:avLst/>
                <a:gdLst>
                  <a:gd name="T0" fmla="*/ 39 w 42"/>
                  <a:gd name="T1" fmla="*/ 7 h 7"/>
                  <a:gd name="T2" fmla="*/ 1 w 42"/>
                  <a:gd name="T3" fmla="*/ 7 h 7"/>
                  <a:gd name="T4" fmla="*/ 1 w 42"/>
                  <a:gd name="T5" fmla="*/ 7 h 7"/>
                  <a:gd name="T6" fmla="*/ 1 w 42"/>
                  <a:gd name="T7" fmla="*/ 6 h 7"/>
                  <a:gd name="T8" fmla="*/ 0 w 42"/>
                  <a:gd name="T9" fmla="*/ 4 h 7"/>
                  <a:gd name="T10" fmla="*/ 1 w 42"/>
                  <a:gd name="T11" fmla="*/ 3 h 7"/>
                  <a:gd name="T12" fmla="*/ 1 w 42"/>
                  <a:gd name="T13" fmla="*/ 1 h 7"/>
                  <a:gd name="T14" fmla="*/ 1 w 42"/>
                  <a:gd name="T15" fmla="*/ 0 h 7"/>
                  <a:gd name="T16" fmla="*/ 39 w 42"/>
                  <a:gd name="T17" fmla="*/ 0 h 7"/>
                  <a:gd name="T18" fmla="*/ 40 w 42"/>
                  <a:gd name="T19" fmla="*/ 1 h 7"/>
                  <a:gd name="T20" fmla="*/ 42 w 42"/>
                  <a:gd name="T21" fmla="*/ 3 h 7"/>
                  <a:gd name="T22" fmla="*/ 42 w 42"/>
                  <a:gd name="T23" fmla="*/ 4 h 7"/>
                  <a:gd name="T24" fmla="*/ 42 w 42"/>
                  <a:gd name="T25" fmla="*/ 6 h 7"/>
                  <a:gd name="T26" fmla="*/ 42 w 42"/>
                  <a:gd name="T27" fmla="*/ 6 h 7"/>
                  <a:gd name="T28" fmla="*/ 40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1" y="7"/>
                    </a:lnTo>
                    <a:lnTo>
                      <a:pt x="1" y="7"/>
                    </a:lnTo>
                    <a:lnTo>
                      <a:pt x="1" y="6"/>
                    </a:lnTo>
                    <a:lnTo>
                      <a:pt x="0" y="4"/>
                    </a:lnTo>
                    <a:lnTo>
                      <a:pt x="1" y="3"/>
                    </a:lnTo>
                    <a:lnTo>
                      <a:pt x="1" y="1"/>
                    </a:lnTo>
                    <a:lnTo>
                      <a:pt x="1" y="0"/>
                    </a:lnTo>
                    <a:lnTo>
                      <a:pt x="39" y="0"/>
                    </a:lnTo>
                    <a:lnTo>
                      <a:pt x="40" y="1"/>
                    </a:lnTo>
                    <a:lnTo>
                      <a:pt x="42" y="3"/>
                    </a:lnTo>
                    <a:lnTo>
                      <a:pt x="42" y="4"/>
                    </a:lnTo>
                    <a:lnTo>
                      <a:pt x="42" y="6"/>
                    </a:lnTo>
                    <a:lnTo>
                      <a:pt x="42" y="6"/>
                    </a:lnTo>
                    <a:lnTo>
                      <a:pt x="40" y="7"/>
                    </a:lnTo>
                    <a:lnTo>
                      <a:pt x="39"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120"/>
              <p:cNvSpPr>
                <a:spLocks/>
              </p:cNvSpPr>
              <p:nvPr/>
            </p:nvSpPr>
            <p:spPr bwMode="auto">
              <a:xfrm>
                <a:off x="3349634" y="4646469"/>
                <a:ext cx="39688" cy="7938"/>
              </a:xfrm>
              <a:custGeom>
                <a:avLst/>
                <a:gdLst>
                  <a:gd name="T0" fmla="*/ 22 w 25"/>
                  <a:gd name="T1" fmla="*/ 5 h 5"/>
                  <a:gd name="T2" fmla="*/ 2 w 25"/>
                  <a:gd name="T3" fmla="*/ 5 h 5"/>
                  <a:gd name="T4" fmla="*/ 1 w 25"/>
                  <a:gd name="T5" fmla="*/ 5 h 5"/>
                  <a:gd name="T6" fmla="*/ 0 w 25"/>
                  <a:gd name="T7" fmla="*/ 5 h 5"/>
                  <a:gd name="T8" fmla="*/ 0 w 25"/>
                  <a:gd name="T9" fmla="*/ 4 h 5"/>
                  <a:gd name="T10" fmla="*/ 0 w 25"/>
                  <a:gd name="T11" fmla="*/ 3 h 5"/>
                  <a:gd name="T12" fmla="*/ 0 w 25"/>
                  <a:gd name="T13" fmla="*/ 1 h 5"/>
                  <a:gd name="T14" fmla="*/ 0 w 25"/>
                  <a:gd name="T15" fmla="*/ 1 h 5"/>
                  <a:gd name="T16" fmla="*/ 2 w 25"/>
                  <a:gd name="T17" fmla="*/ 0 h 5"/>
                  <a:gd name="T18" fmla="*/ 22 w 25"/>
                  <a:gd name="T19" fmla="*/ 0 h 5"/>
                  <a:gd name="T20" fmla="*/ 23 w 25"/>
                  <a:gd name="T21" fmla="*/ 0 h 5"/>
                  <a:gd name="T22" fmla="*/ 25 w 25"/>
                  <a:gd name="T23" fmla="*/ 1 h 5"/>
                  <a:gd name="T24" fmla="*/ 25 w 25"/>
                  <a:gd name="T25" fmla="*/ 1 h 5"/>
                  <a:gd name="T26" fmla="*/ 25 w 25"/>
                  <a:gd name="T27" fmla="*/ 3 h 5"/>
                  <a:gd name="T28" fmla="*/ 25 w 25"/>
                  <a:gd name="T29" fmla="*/ 4 h 5"/>
                  <a:gd name="T30" fmla="*/ 25 w 25"/>
                  <a:gd name="T31" fmla="*/ 5 h 5"/>
                  <a:gd name="T32" fmla="*/ 23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2" y="5"/>
                    </a:lnTo>
                    <a:lnTo>
                      <a:pt x="1" y="5"/>
                    </a:lnTo>
                    <a:lnTo>
                      <a:pt x="0" y="5"/>
                    </a:lnTo>
                    <a:lnTo>
                      <a:pt x="0" y="4"/>
                    </a:lnTo>
                    <a:lnTo>
                      <a:pt x="0" y="3"/>
                    </a:lnTo>
                    <a:lnTo>
                      <a:pt x="0" y="1"/>
                    </a:lnTo>
                    <a:lnTo>
                      <a:pt x="0" y="1"/>
                    </a:lnTo>
                    <a:lnTo>
                      <a:pt x="2" y="0"/>
                    </a:lnTo>
                    <a:lnTo>
                      <a:pt x="22" y="0"/>
                    </a:lnTo>
                    <a:lnTo>
                      <a:pt x="23" y="0"/>
                    </a:lnTo>
                    <a:lnTo>
                      <a:pt x="25" y="1"/>
                    </a:lnTo>
                    <a:lnTo>
                      <a:pt x="25" y="1"/>
                    </a:lnTo>
                    <a:lnTo>
                      <a:pt x="25" y="3"/>
                    </a:lnTo>
                    <a:lnTo>
                      <a:pt x="25" y="4"/>
                    </a:lnTo>
                    <a:lnTo>
                      <a:pt x="25" y="5"/>
                    </a:lnTo>
                    <a:lnTo>
                      <a:pt x="23" y="5"/>
                    </a:lnTo>
                    <a:lnTo>
                      <a:pt x="2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121"/>
              <p:cNvSpPr>
                <a:spLocks/>
              </p:cNvSpPr>
              <p:nvPr/>
            </p:nvSpPr>
            <p:spPr bwMode="auto">
              <a:xfrm>
                <a:off x="3322647" y="4684569"/>
                <a:ext cx="66675" cy="7938"/>
              </a:xfrm>
              <a:custGeom>
                <a:avLst/>
                <a:gdLst>
                  <a:gd name="T0" fmla="*/ 39 w 42"/>
                  <a:gd name="T1" fmla="*/ 5 h 5"/>
                  <a:gd name="T2" fmla="*/ 1 w 42"/>
                  <a:gd name="T3" fmla="*/ 5 h 5"/>
                  <a:gd name="T4" fmla="*/ 1 w 42"/>
                  <a:gd name="T5" fmla="*/ 5 h 5"/>
                  <a:gd name="T6" fmla="*/ 1 w 42"/>
                  <a:gd name="T7" fmla="*/ 4 h 5"/>
                  <a:gd name="T8" fmla="*/ 0 w 42"/>
                  <a:gd name="T9" fmla="*/ 2 h 5"/>
                  <a:gd name="T10" fmla="*/ 1 w 42"/>
                  <a:gd name="T11" fmla="*/ 1 h 5"/>
                  <a:gd name="T12" fmla="*/ 1 w 42"/>
                  <a:gd name="T13" fmla="*/ 0 h 5"/>
                  <a:gd name="T14" fmla="*/ 1 w 42"/>
                  <a:gd name="T15" fmla="*/ 0 h 5"/>
                  <a:gd name="T16" fmla="*/ 39 w 42"/>
                  <a:gd name="T17" fmla="*/ 0 h 5"/>
                  <a:gd name="T18" fmla="*/ 40 w 42"/>
                  <a:gd name="T19" fmla="*/ 0 h 5"/>
                  <a:gd name="T20" fmla="*/ 42 w 42"/>
                  <a:gd name="T21" fmla="*/ 1 h 5"/>
                  <a:gd name="T22" fmla="*/ 42 w 42"/>
                  <a:gd name="T23" fmla="*/ 1 h 5"/>
                  <a:gd name="T24" fmla="*/ 42 w 42"/>
                  <a:gd name="T25" fmla="*/ 2 h 5"/>
                  <a:gd name="T26" fmla="*/ 42 w 42"/>
                  <a:gd name="T27" fmla="*/ 4 h 5"/>
                  <a:gd name="T28" fmla="*/ 40 w 42"/>
                  <a:gd name="T29" fmla="*/ 5 h 5"/>
                  <a:gd name="T30" fmla="*/ 39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39" y="5"/>
                    </a:moveTo>
                    <a:lnTo>
                      <a:pt x="1" y="5"/>
                    </a:lnTo>
                    <a:lnTo>
                      <a:pt x="1" y="5"/>
                    </a:lnTo>
                    <a:lnTo>
                      <a:pt x="1" y="4"/>
                    </a:lnTo>
                    <a:lnTo>
                      <a:pt x="0" y="2"/>
                    </a:lnTo>
                    <a:lnTo>
                      <a:pt x="1" y="1"/>
                    </a:lnTo>
                    <a:lnTo>
                      <a:pt x="1" y="0"/>
                    </a:lnTo>
                    <a:lnTo>
                      <a:pt x="1" y="0"/>
                    </a:lnTo>
                    <a:lnTo>
                      <a:pt x="39" y="0"/>
                    </a:lnTo>
                    <a:lnTo>
                      <a:pt x="40" y="0"/>
                    </a:lnTo>
                    <a:lnTo>
                      <a:pt x="42" y="1"/>
                    </a:lnTo>
                    <a:lnTo>
                      <a:pt x="42" y="1"/>
                    </a:lnTo>
                    <a:lnTo>
                      <a:pt x="42" y="2"/>
                    </a:lnTo>
                    <a:lnTo>
                      <a:pt x="42" y="4"/>
                    </a:lnTo>
                    <a:lnTo>
                      <a:pt x="40" y="5"/>
                    </a:lnTo>
                    <a:lnTo>
                      <a:pt x="39"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122"/>
              <p:cNvSpPr>
                <a:spLocks/>
              </p:cNvSpPr>
              <p:nvPr/>
            </p:nvSpPr>
            <p:spPr bwMode="auto">
              <a:xfrm>
                <a:off x="3322647" y="4703619"/>
                <a:ext cx="66675" cy="9525"/>
              </a:xfrm>
              <a:custGeom>
                <a:avLst/>
                <a:gdLst>
                  <a:gd name="T0" fmla="*/ 39 w 42"/>
                  <a:gd name="T1" fmla="*/ 6 h 6"/>
                  <a:gd name="T2" fmla="*/ 1 w 42"/>
                  <a:gd name="T3" fmla="*/ 6 h 6"/>
                  <a:gd name="T4" fmla="*/ 1 w 42"/>
                  <a:gd name="T5" fmla="*/ 6 h 6"/>
                  <a:gd name="T6" fmla="*/ 1 w 42"/>
                  <a:gd name="T7" fmla="*/ 4 h 6"/>
                  <a:gd name="T8" fmla="*/ 0 w 42"/>
                  <a:gd name="T9" fmla="*/ 4 h 6"/>
                  <a:gd name="T10" fmla="*/ 0 w 42"/>
                  <a:gd name="T11" fmla="*/ 3 h 6"/>
                  <a:gd name="T12" fmla="*/ 1 w 42"/>
                  <a:gd name="T13" fmla="*/ 0 h 6"/>
                  <a:gd name="T14" fmla="*/ 1 w 42"/>
                  <a:gd name="T15" fmla="*/ 0 h 6"/>
                  <a:gd name="T16" fmla="*/ 1 w 42"/>
                  <a:gd name="T17" fmla="*/ 0 h 6"/>
                  <a:gd name="T18" fmla="*/ 39 w 42"/>
                  <a:gd name="T19" fmla="*/ 0 h 6"/>
                  <a:gd name="T20" fmla="*/ 40 w 42"/>
                  <a:gd name="T21" fmla="*/ 0 h 6"/>
                  <a:gd name="T22" fmla="*/ 42 w 42"/>
                  <a:gd name="T23" fmla="*/ 0 h 6"/>
                  <a:gd name="T24" fmla="*/ 42 w 42"/>
                  <a:gd name="T25" fmla="*/ 2 h 6"/>
                  <a:gd name="T26" fmla="*/ 42 w 42"/>
                  <a:gd name="T27" fmla="*/ 3 h 6"/>
                  <a:gd name="T28" fmla="*/ 42 w 42"/>
                  <a:gd name="T29" fmla="*/ 4 h 6"/>
                  <a:gd name="T30" fmla="*/ 42 w 42"/>
                  <a:gd name="T31" fmla="*/ 4 h 6"/>
                  <a:gd name="T32" fmla="*/ 40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1" y="6"/>
                    </a:lnTo>
                    <a:lnTo>
                      <a:pt x="1" y="6"/>
                    </a:lnTo>
                    <a:lnTo>
                      <a:pt x="1" y="4"/>
                    </a:lnTo>
                    <a:lnTo>
                      <a:pt x="0" y="4"/>
                    </a:lnTo>
                    <a:lnTo>
                      <a:pt x="0" y="3"/>
                    </a:lnTo>
                    <a:lnTo>
                      <a:pt x="1" y="0"/>
                    </a:lnTo>
                    <a:lnTo>
                      <a:pt x="1" y="0"/>
                    </a:lnTo>
                    <a:lnTo>
                      <a:pt x="1" y="0"/>
                    </a:lnTo>
                    <a:lnTo>
                      <a:pt x="39" y="0"/>
                    </a:lnTo>
                    <a:lnTo>
                      <a:pt x="40" y="0"/>
                    </a:lnTo>
                    <a:lnTo>
                      <a:pt x="42" y="0"/>
                    </a:lnTo>
                    <a:lnTo>
                      <a:pt x="42" y="2"/>
                    </a:lnTo>
                    <a:lnTo>
                      <a:pt x="42" y="3"/>
                    </a:lnTo>
                    <a:lnTo>
                      <a:pt x="42" y="4"/>
                    </a:lnTo>
                    <a:lnTo>
                      <a:pt x="42" y="4"/>
                    </a:lnTo>
                    <a:lnTo>
                      <a:pt x="40" y="6"/>
                    </a:lnTo>
                    <a:lnTo>
                      <a:pt x="39"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123"/>
              <p:cNvSpPr>
                <a:spLocks noEditPoints="1"/>
              </p:cNvSpPr>
              <p:nvPr/>
            </p:nvSpPr>
            <p:spPr bwMode="auto">
              <a:xfrm>
                <a:off x="3300422" y="4609956"/>
                <a:ext cx="111125" cy="133350"/>
              </a:xfrm>
              <a:custGeom>
                <a:avLst/>
                <a:gdLst>
                  <a:gd name="T0" fmla="*/ 63 w 70"/>
                  <a:gd name="T1" fmla="*/ 0 h 84"/>
                  <a:gd name="T2" fmla="*/ 22 w 70"/>
                  <a:gd name="T3" fmla="*/ 0 h 84"/>
                  <a:gd name="T4" fmla="*/ 0 w 70"/>
                  <a:gd name="T5" fmla="*/ 21 h 84"/>
                  <a:gd name="T6" fmla="*/ 0 w 70"/>
                  <a:gd name="T7" fmla="*/ 77 h 84"/>
                  <a:gd name="T8" fmla="*/ 1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8 w 70"/>
                  <a:gd name="T21" fmla="*/ 5 h 84"/>
                  <a:gd name="T22" fmla="*/ 67 w 70"/>
                  <a:gd name="T23" fmla="*/ 2 h 84"/>
                  <a:gd name="T24" fmla="*/ 66 w 70"/>
                  <a:gd name="T25" fmla="*/ 0 h 84"/>
                  <a:gd name="T26" fmla="*/ 63 w 70"/>
                  <a:gd name="T27" fmla="*/ 0 h 84"/>
                  <a:gd name="T28" fmla="*/ 64 w 70"/>
                  <a:gd name="T29" fmla="*/ 79 h 84"/>
                  <a:gd name="T30" fmla="*/ 10 w 70"/>
                  <a:gd name="T31" fmla="*/ 79 h 84"/>
                  <a:gd name="T32" fmla="*/ 8 w 70"/>
                  <a:gd name="T33" fmla="*/ 79 h 84"/>
                  <a:gd name="T34" fmla="*/ 7 w 70"/>
                  <a:gd name="T35" fmla="*/ 77 h 84"/>
                  <a:gd name="T36" fmla="*/ 5 w 70"/>
                  <a:gd name="T37" fmla="*/ 76 h 84"/>
                  <a:gd name="T38" fmla="*/ 5 w 70"/>
                  <a:gd name="T39" fmla="*/ 75 h 84"/>
                  <a:gd name="T40" fmla="*/ 5 w 70"/>
                  <a:gd name="T41" fmla="*/ 24 h 84"/>
                  <a:gd name="T42" fmla="*/ 19 w 70"/>
                  <a:gd name="T43" fmla="*/ 24 h 84"/>
                  <a:gd name="T44" fmla="*/ 21 w 70"/>
                  <a:gd name="T45" fmla="*/ 24 h 84"/>
                  <a:gd name="T46" fmla="*/ 24 w 70"/>
                  <a:gd name="T47" fmla="*/ 23 h 84"/>
                  <a:gd name="T48" fmla="*/ 25 w 70"/>
                  <a:gd name="T49" fmla="*/ 21 h 84"/>
                  <a:gd name="T50" fmla="*/ 25 w 70"/>
                  <a:gd name="T51" fmla="*/ 19 h 84"/>
                  <a:gd name="T52" fmla="*/ 25 w 70"/>
                  <a:gd name="T53" fmla="*/ 6 h 84"/>
                  <a:gd name="T54" fmla="*/ 60 w 70"/>
                  <a:gd name="T55" fmla="*/ 6 h 84"/>
                  <a:gd name="T56" fmla="*/ 61 w 70"/>
                  <a:gd name="T57" fmla="*/ 6 h 84"/>
                  <a:gd name="T58" fmla="*/ 63 w 70"/>
                  <a:gd name="T59" fmla="*/ 6 h 84"/>
                  <a:gd name="T60" fmla="*/ 64 w 70"/>
                  <a:gd name="T61" fmla="*/ 9 h 84"/>
                  <a:gd name="T62" fmla="*/ 64 w 70"/>
                  <a:gd name="T63" fmla="*/ 10 h 84"/>
                  <a:gd name="T64" fmla="*/ 64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2" y="0"/>
                    </a:lnTo>
                    <a:lnTo>
                      <a:pt x="0" y="21"/>
                    </a:lnTo>
                    <a:lnTo>
                      <a:pt x="0" y="77"/>
                    </a:lnTo>
                    <a:lnTo>
                      <a:pt x="1" y="80"/>
                    </a:lnTo>
                    <a:lnTo>
                      <a:pt x="3" y="83"/>
                    </a:lnTo>
                    <a:lnTo>
                      <a:pt x="4" y="84"/>
                    </a:lnTo>
                    <a:lnTo>
                      <a:pt x="7" y="84"/>
                    </a:lnTo>
                    <a:lnTo>
                      <a:pt x="70" y="84"/>
                    </a:lnTo>
                    <a:lnTo>
                      <a:pt x="70" y="7"/>
                    </a:lnTo>
                    <a:lnTo>
                      <a:pt x="68" y="5"/>
                    </a:lnTo>
                    <a:lnTo>
                      <a:pt x="67" y="2"/>
                    </a:lnTo>
                    <a:lnTo>
                      <a:pt x="66" y="0"/>
                    </a:lnTo>
                    <a:lnTo>
                      <a:pt x="63" y="0"/>
                    </a:lnTo>
                    <a:close/>
                    <a:moveTo>
                      <a:pt x="64" y="79"/>
                    </a:moveTo>
                    <a:lnTo>
                      <a:pt x="10" y="79"/>
                    </a:lnTo>
                    <a:lnTo>
                      <a:pt x="8" y="79"/>
                    </a:lnTo>
                    <a:lnTo>
                      <a:pt x="7" y="77"/>
                    </a:lnTo>
                    <a:lnTo>
                      <a:pt x="5" y="76"/>
                    </a:lnTo>
                    <a:lnTo>
                      <a:pt x="5" y="75"/>
                    </a:lnTo>
                    <a:lnTo>
                      <a:pt x="5" y="24"/>
                    </a:lnTo>
                    <a:lnTo>
                      <a:pt x="19" y="24"/>
                    </a:lnTo>
                    <a:lnTo>
                      <a:pt x="21" y="24"/>
                    </a:lnTo>
                    <a:lnTo>
                      <a:pt x="24" y="23"/>
                    </a:lnTo>
                    <a:lnTo>
                      <a:pt x="25" y="21"/>
                    </a:lnTo>
                    <a:lnTo>
                      <a:pt x="25" y="19"/>
                    </a:lnTo>
                    <a:lnTo>
                      <a:pt x="25" y="6"/>
                    </a:lnTo>
                    <a:lnTo>
                      <a:pt x="60" y="6"/>
                    </a:lnTo>
                    <a:lnTo>
                      <a:pt x="61" y="6"/>
                    </a:lnTo>
                    <a:lnTo>
                      <a:pt x="63" y="6"/>
                    </a:lnTo>
                    <a:lnTo>
                      <a:pt x="64" y="9"/>
                    </a:lnTo>
                    <a:lnTo>
                      <a:pt x="64" y="10"/>
                    </a:lnTo>
                    <a:lnTo>
                      <a:pt x="64" y="7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6" name="Group 385"/>
            <p:cNvGrpSpPr/>
            <p:nvPr/>
          </p:nvGrpSpPr>
          <p:grpSpPr>
            <a:xfrm>
              <a:off x="2042601" y="4857202"/>
              <a:ext cx="209550" cy="206375"/>
              <a:chOff x="3036897" y="4681394"/>
              <a:chExt cx="209550" cy="206375"/>
            </a:xfrm>
          </p:grpSpPr>
          <p:sp>
            <p:nvSpPr>
              <p:cNvPr id="336" name="Freeform 124"/>
              <p:cNvSpPr>
                <a:spLocks/>
              </p:cNvSpPr>
              <p:nvPr/>
            </p:nvSpPr>
            <p:spPr bwMode="auto">
              <a:xfrm>
                <a:off x="3036897" y="4714731"/>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125"/>
              <p:cNvSpPr>
                <a:spLocks/>
              </p:cNvSpPr>
              <p:nvPr/>
            </p:nvSpPr>
            <p:spPr bwMode="auto">
              <a:xfrm>
                <a:off x="3092459" y="4714731"/>
                <a:ext cx="46038" cy="77788"/>
              </a:xfrm>
              <a:custGeom>
                <a:avLst/>
                <a:gdLst>
                  <a:gd name="T0" fmla="*/ 0 w 29"/>
                  <a:gd name="T1" fmla="*/ 17 h 49"/>
                  <a:gd name="T2" fmla="*/ 0 w 29"/>
                  <a:gd name="T3" fmla="*/ 49 h 49"/>
                  <a:gd name="T4" fmla="*/ 29 w 29"/>
                  <a:gd name="T5" fmla="*/ 32 h 49"/>
                  <a:gd name="T6" fmla="*/ 29 w 29"/>
                  <a:gd name="T7" fmla="*/ 0 h 49"/>
                  <a:gd name="T8" fmla="*/ 0 w 29"/>
                  <a:gd name="T9" fmla="*/ 17 h 49"/>
                </a:gdLst>
                <a:ahLst/>
                <a:cxnLst>
                  <a:cxn ang="0">
                    <a:pos x="T0" y="T1"/>
                  </a:cxn>
                  <a:cxn ang="0">
                    <a:pos x="T2" y="T3"/>
                  </a:cxn>
                  <a:cxn ang="0">
                    <a:pos x="T4" y="T5"/>
                  </a:cxn>
                  <a:cxn ang="0">
                    <a:pos x="T6" y="T7"/>
                  </a:cxn>
                  <a:cxn ang="0">
                    <a:pos x="T8" y="T9"/>
                  </a:cxn>
                </a:cxnLst>
                <a:rect l="0" t="0" r="r" b="b"/>
                <a:pathLst>
                  <a:path w="29" h="49">
                    <a:moveTo>
                      <a:pt x="0" y="17"/>
                    </a:moveTo>
                    <a:lnTo>
                      <a:pt x="0" y="49"/>
                    </a:lnTo>
                    <a:lnTo>
                      <a:pt x="29" y="32"/>
                    </a:lnTo>
                    <a:lnTo>
                      <a:pt x="29"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126"/>
              <p:cNvSpPr>
                <a:spLocks/>
              </p:cNvSpPr>
              <p:nvPr/>
            </p:nvSpPr>
            <p:spPr bwMode="auto">
              <a:xfrm>
                <a:off x="3041659" y="4681394"/>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127"/>
              <p:cNvSpPr>
                <a:spLocks/>
              </p:cNvSpPr>
              <p:nvPr/>
            </p:nvSpPr>
            <p:spPr bwMode="auto">
              <a:xfrm>
                <a:off x="3149609" y="4714731"/>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128"/>
              <p:cNvSpPr>
                <a:spLocks/>
              </p:cNvSpPr>
              <p:nvPr/>
            </p:nvSpPr>
            <p:spPr bwMode="auto">
              <a:xfrm>
                <a:off x="3205172" y="4714731"/>
                <a:ext cx="41275" cy="77788"/>
              </a:xfrm>
              <a:custGeom>
                <a:avLst/>
                <a:gdLst>
                  <a:gd name="T0" fmla="*/ 0 w 26"/>
                  <a:gd name="T1" fmla="*/ 17 h 49"/>
                  <a:gd name="T2" fmla="*/ 0 w 26"/>
                  <a:gd name="T3" fmla="*/ 49 h 49"/>
                  <a:gd name="T4" fmla="*/ 26 w 26"/>
                  <a:gd name="T5" fmla="*/ 32 h 49"/>
                  <a:gd name="T6" fmla="*/ 26 w 26"/>
                  <a:gd name="T7" fmla="*/ 0 h 49"/>
                  <a:gd name="T8" fmla="*/ 0 w 26"/>
                  <a:gd name="T9" fmla="*/ 17 h 49"/>
                </a:gdLst>
                <a:ahLst/>
                <a:cxnLst>
                  <a:cxn ang="0">
                    <a:pos x="T0" y="T1"/>
                  </a:cxn>
                  <a:cxn ang="0">
                    <a:pos x="T2" y="T3"/>
                  </a:cxn>
                  <a:cxn ang="0">
                    <a:pos x="T4" y="T5"/>
                  </a:cxn>
                  <a:cxn ang="0">
                    <a:pos x="T6" y="T7"/>
                  </a:cxn>
                  <a:cxn ang="0">
                    <a:pos x="T8" y="T9"/>
                  </a:cxn>
                </a:cxnLst>
                <a:rect l="0" t="0" r="r" b="b"/>
                <a:pathLst>
                  <a:path w="26" h="49">
                    <a:moveTo>
                      <a:pt x="0" y="17"/>
                    </a:moveTo>
                    <a:lnTo>
                      <a:pt x="0" y="49"/>
                    </a:lnTo>
                    <a:lnTo>
                      <a:pt x="26" y="32"/>
                    </a:lnTo>
                    <a:lnTo>
                      <a:pt x="26"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129"/>
              <p:cNvSpPr>
                <a:spLocks/>
              </p:cNvSpPr>
              <p:nvPr/>
            </p:nvSpPr>
            <p:spPr bwMode="auto">
              <a:xfrm>
                <a:off x="3152784" y="4681394"/>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130"/>
              <p:cNvSpPr>
                <a:spLocks/>
              </p:cNvSpPr>
              <p:nvPr/>
            </p:nvSpPr>
            <p:spPr bwMode="auto">
              <a:xfrm>
                <a:off x="3092459" y="4813156"/>
                <a:ext cx="46038" cy="74613"/>
              </a:xfrm>
              <a:custGeom>
                <a:avLst/>
                <a:gdLst>
                  <a:gd name="T0" fmla="*/ 29 w 29"/>
                  <a:gd name="T1" fmla="*/ 15 h 47"/>
                  <a:gd name="T2" fmla="*/ 29 w 29"/>
                  <a:gd name="T3" fmla="*/ 47 h 47"/>
                  <a:gd name="T4" fmla="*/ 0 w 29"/>
                  <a:gd name="T5" fmla="*/ 31 h 47"/>
                  <a:gd name="T6" fmla="*/ 0 w 29"/>
                  <a:gd name="T7" fmla="*/ 0 h 47"/>
                  <a:gd name="T8" fmla="*/ 29 w 29"/>
                  <a:gd name="T9" fmla="*/ 15 h 47"/>
                </a:gdLst>
                <a:ahLst/>
                <a:cxnLst>
                  <a:cxn ang="0">
                    <a:pos x="T0" y="T1"/>
                  </a:cxn>
                  <a:cxn ang="0">
                    <a:pos x="T2" y="T3"/>
                  </a:cxn>
                  <a:cxn ang="0">
                    <a:pos x="T4" y="T5"/>
                  </a:cxn>
                  <a:cxn ang="0">
                    <a:pos x="T6" y="T7"/>
                  </a:cxn>
                  <a:cxn ang="0">
                    <a:pos x="T8" y="T9"/>
                  </a:cxn>
                </a:cxnLst>
                <a:rect l="0" t="0" r="r" b="b"/>
                <a:pathLst>
                  <a:path w="29" h="47">
                    <a:moveTo>
                      <a:pt x="29" y="15"/>
                    </a:moveTo>
                    <a:lnTo>
                      <a:pt x="29" y="47"/>
                    </a:lnTo>
                    <a:lnTo>
                      <a:pt x="0" y="31"/>
                    </a:lnTo>
                    <a:lnTo>
                      <a:pt x="0" y="0"/>
                    </a:lnTo>
                    <a:lnTo>
                      <a:pt x="29"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131"/>
              <p:cNvSpPr>
                <a:spLocks/>
              </p:cNvSpPr>
              <p:nvPr/>
            </p:nvSpPr>
            <p:spPr bwMode="auto">
              <a:xfrm>
                <a:off x="3149609" y="4813156"/>
                <a:ext cx="44450" cy="74613"/>
              </a:xfrm>
              <a:custGeom>
                <a:avLst/>
                <a:gdLst>
                  <a:gd name="T0" fmla="*/ 0 w 28"/>
                  <a:gd name="T1" fmla="*/ 15 h 47"/>
                  <a:gd name="T2" fmla="*/ 0 w 28"/>
                  <a:gd name="T3" fmla="*/ 47 h 47"/>
                  <a:gd name="T4" fmla="*/ 28 w 28"/>
                  <a:gd name="T5" fmla="*/ 31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1"/>
                    </a:lnTo>
                    <a:lnTo>
                      <a:pt x="28" y="0"/>
                    </a:lnTo>
                    <a:lnTo>
                      <a:pt x="0"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132"/>
              <p:cNvSpPr>
                <a:spLocks/>
              </p:cNvSpPr>
              <p:nvPr/>
            </p:nvSpPr>
            <p:spPr bwMode="auto">
              <a:xfrm>
                <a:off x="3097222" y="4776644"/>
                <a:ext cx="88900" cy="52388"/>
              </a:xfrm>
              <a:custGeom>
                <a:avLst/>
                <a:gdLst>
                  <a:gd name="T0" fmla="*/ 28 w 56"/>
                  <a:gd name="T1" fmla="*/ 33 h 33"/>
                  <a:gd name="T2" fmla="*/ 0 w 56"/>
                  <a:gd name="T3" fmla="*/ 16 h 33"/>
                  <a:gd name="T4" fmla="*/ 28 w 56"/>
                  <a:gd name="T5" fmla="*/ 0 h 33"/>
                  <a:gd name="T6" fmla="*/ 56 w 56"/>
                  <a:gd name="T7" fmla="*/ 16 h 33"/>
                  <a:gd name="T8" fmla="*/ 28 w 56"/>
                  <a:gd name="T9" fmla="*/ 33 h 33"/>
                </a:gdLst>
                <a:ahLst/>
                <a:cxnLst>
                  <a:cxn ang="0">
                    <a:pos x="T0" y="T1"/>
                  </a:cxn>
                  <a:cxn ang="0">
                    <a:pos x="T2" y="T3"/>
                  </a:cxn>
                  <a:cxn ang="0">
                    <a:pos x="T4" y="T5"/>
                  </a:cxn>
                  <a:cxn ang="0">
                    <a:pos x="T6" y="T7"/>
                  </a:cxn>
                  <a:cxn ang="0">
                    <a:pos x="T8" y="T9"/>
                  </a:cxn>
                </a:cxnLst>
                <a:rect l="0" t="0" r="r" b="b"/>
                <a:pathLst>
                  <a:path w="56" h="33">
                    <a:moveTo>
                      <a:pt x="28" y="33"/>
                    </a:moveTo>
                    <a:lnTo>
                      <a:pt x="0" y="16"/>
                    </a:lnTo>
                    <a:lnTo>
                      <a:pt x="28" y="0"/>
                    </a:lnTo>
                    <a:lnTo>
                      <a:pt x="56" y="16"/>
                    </a:lnTo>
                    <a:lnTo>
                      <a:pt x="28" y="33"/>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7" name="Group 386"/>
            <p:cNvGrpSpPr/>
            <p:nvPr/>
          </p:nvGrpSpPr>
          <p:grpSpPr>
            <a:xfrm>
              <a:off x="1980688" y="5301500"/>
              <a:ext cx="182563" cy="104775"/>
              <a:chOff x="3041659" y="4935394"/>
              <a:chExt cx="182563" cy="104775"/>
            </a:xfrm>
          </p:grpSpPr>
          <p:sp>
            <p:nvSpPr>
              <p:cNvPr id="345" name="Freeform 133"/>
              <p:cNvSpPr>
                <a:spLocks/>
              </p:cNvSpPr>
              <p:nvPr/>
            </p:nvSpPr>
            <p:spPr bwMode="auto">
              <a:xfrm>
                <a:off x="3046422" y="4935394"/>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134"/>
              <p:cNvSpPr>
                <a:spLocks noEditPoints="1"/>
              </p:cNvSpPr>
              <p:nvPr/>
            </p:nvSpPr>
            <p:spPr bwMode="auto">
              <a:xfrm>
                <a:off x="3079759" y="4935394"/>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135"/>
              <p:cNvSpPr>
                <a:spLocks/>
              </p:cNvSpPr>
              <p:nvPr/>
            </p:nvSpPr>
            <p:spPr bwMode="auto">
              <a:xfrm>
                <a:off x="3122622" y="4935394"/>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136"/>
              <p:cNvSpPr>
                <a:spLocks noEditPoints="1"/>
              </p:cNvSpPr>
              <p:nvPr/>
            </p:nvSpPr>
            <p:spPr bwMode="auto">
              <a:xfrm>
                <a:off x="3041659" y="4995719"/>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137"/>
              <p:cNvSpPr>
                <a:spLocks/>
              </p:cNvSpPr>
              <p:nvPr/>
            </p:nvSpPr>
            <p:spPr bwMode="auto">
              <a:xfrm>
                <a:off x="3084522" y="4995719"/>
                <a:ext cx="19050"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138"/>
              <p:cNvSpPr>
                <a:spLocks noEditPoints="1"/>
              </p:cNvSpPr>
              <p:nvPr/>
            </p:nvSpPr>
            <p:spPr bwMode="auto">
              <a:xfrm>
                <a:off x="3117859" y="4995719"/>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142"/>
              <p:cNvSpPr>
                <a:spLocks/>
              </p:cNvSpPr>
              <p:nvPr/>
            </p:nvSpPr>
            <p:spPr bwMode="auto">
              <a:xfrm>
                <a:off x="3195647" y="4935394"/>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143"/>
              <p:cNvSpPr>
                <a:spLocks noEditPoints="1"/>
              </p:cNvSpPr>
              <p:nvPr/>
            </p:nvSpPr>
            <p:spPr bwMode="auto">
              <a:xfrm>
                <a:off x="3194059" y="4995719"/>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145"/>
              <p:cNvSpPr>
                <a:spLocks noEditPoints="1"/>
              </p:cNvSpPr>
              <p:nvPr/>
            </p:nvSpPr>
            <p:spPr bwMode="auto">
              <a:xfrm>
                <a:off x="3152784" y="4935394"/>
                <a:ext cx="31750"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146"/>
              <p:cNvSpPr>
                <a:spLocks/>
              </p:cNvSpPr>
              <p:nvPr/>
            </p:nvSpPr>
            <p:spPr bwMode="auto">
              <a:xfrm>
                <a:off x="3157547" y="4995719"/>
                <a:ext cx="20638"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2" name="Freeform 193"/>
            <p:cNvSpPr>
              <a:spLocks noEditPoints="1"/>
            </p:cNvSpPr>
            <p:nvPr/>
          </p:nvSpPr>
          <p:spPr bwMode="auto">
            <a:xfrm>
              <a:off x="1767583" y="4589477"/>
              <a:ext cx="155575" cy="182563"/>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38803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a:t>
            </a:r>
            <a:r>
              <a:rPr lang="en-US" dirty="0" err="1"/>
              <a:t>serverless</a:t>
            </a:r>
            <a:r>
              <a:rPr lang="en-US" dirty="0"/>
              <a:t>”</a:t>
            </a:r>
          </a:p>
        </p:txBody>
      </p:sp>
      <p:grpSp>
        <p:nvGrpSpPr>
          <p:cNvPr id="174" name="Group 173"/>
          <p:cNvGrpSpPr/>
          <p:nvPr/>
        </p:nvGrpSpPr>
        <p:grpSpPr>
          <a:xfrm>
            <a:off x="7830087" y="1454603"/>
            <a:ext cx="4094993" cy="5156873"/>
            <a:chOff x="7830087" y="1454603"/>
            <a:chExt cx="4094993" cy="5156873"/>
          </a:xfrm>
        </p:grpSpPr>
        <p:sp>
          <p:nvSpPr>
            <p:cNvPr id="8" name="TextBox 7"/>
            <p:cNvSpPr txBox="1"/>
            <p:nvPr/>
          </p:nvSpPr>
          <p:spPr>
            <a:xfrm>
              <a:off x="8963184" y="5401914"/>
              <a:ext cx="1828800" cy="1209562"/>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Focus on business logic</a:t>
              </a:r>
            </a:p>
          </p:txBody>
        </p:sp>
        <p:pic>
          <p:nvPicPr>
            <p:cNvPr id="9" name="Picture 8"/>
            <p:cNvPicPr>
              <a:picLocks noChangeAspect="1"/>
            </p:cNvPicPr>
            <p:nvPr/>
          </p:nvPicPr>
          <p:blipFill>
            <a:blip r:embed="rId3"/>
            <a:stretch>
              <a:fillRect/>
            </a:stretch>
          </p:blipFill>
          <p:spPr>
            <a:xfrm>
              <a:off x="7830087" y="1454603"/>
              <a:ext cx="4094993" cy="4094993"/>
            </a:xfrm>
            <a:prstGeom prst="rect">
              <a:avLst/>
            </a:prstGeom>
          </p:spPr>
        </p:pic>
      </p:grpSp>
      <p:grpSp>
        <p:nvGrpSpPr>
          <p:cNvPr id="172" name="Group 171"/>
          <p:cNvGrpSpPr/>
          <p:nvPr/>
        </p:nvGrpSpPr>
        <p:grpSpPr>
          <a:xfrm>
            <a:off x="980663" y="1643764"/>
            <a:ext cx="3289336" cy="4205914"/>
            <a:chOff x="980663" y="1643764"/>
            <a:chExt cx="3289336" cy="4205914"/>
          </a:xfrm>
        </p:grpSpPr>
        <p:sp>
          <p:nvSpPr>
            <p:cNvPr id="6" name="TextBox 5"/>
            <p:cNvSpPr txBox="1"/>
            <p:nvPr/>
          </p:nvSpPr>
          <p:spPr>
            <a:xfrm>
              <a:off x="1784677" y="5249514"/>
              <a:ext cx="1828800" cy="600164"/>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Ship faster</a:t>
              </a:r>
            </a:p>
          </p:txBody>
        </p:sp>
        <p:pic>
          <p:nvPicPr>
            <p:cNvPr id="10" name="Picture 9"/>
            <p:cNvPicPr>
              <a:picLocks noChangeAspect="1"/>
            </p:cNvPicPr>
            <p:nvPr/>
          </p:nvPicPr>
          <p:blipFill>
            <a:blip r:embed="rId4"/>
            <a:stretch>
              <a:fillRect/>
            </a:stretch>
          </p:blipFill>
          <p:spPr>
            <a:xfrm>
              <a:off x="980663" y="1643764"/>
              <a:ext cx="3289336" cy="3289336"/>
            </a:xfrm>
            <a:prstGeom prst="rect">
              <a:avLst/>
            </a:prstGeom>
          </p:spPr>
        </p:pic>
      </p:grpSp>
      <p:grpSp>
        <p:nvGrpSpPr>
          <p:cNvPr id="173" name="Group 172"/>
          <p:cNvGrpSpPr/>
          <p:nvPr/>
        </p:nvGrpSpPr>
        <p:grpSpPr>
          <a:xfrm>
            <a:off x="5446713" y="1825626"/>
            <a:ext cx="1870076" cy="4481151"/>
            <a:chOff x="5446713" y="1825626"/>
            <a:chExt cx="1870076" cy="4481151"/>
          </a:xfrm>
        </p:grpSpPr>
        <p:sp>
          <p:nvSpPr>
            <p:cNvPr id="7" name="TextBox 6"/>
            <p:cNvSpPr txBox="1"/>
            <p:nvPr/>
          </p:nvSpPr>
          <p:spPr>
            <a:xfrm>
              <a:off x="5463904" y="5401914"/>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Reduced dev ops</a:t>
              </a:r>
            </a:p>
          </p:txBody>
        </p:sp>
        <p:sp>
          <p:nvSpPr>
            <p:cNvPr id="13" name="Freeform 5"/>
            <p:cNvSpPr>
              <a:spLocks/>
            </p:cNvSpPr>
            <p:nvPr/>
          </p:nvSpPr>
          <p:spPr bwMode="auto">
            <a:xfrm>
              <a:off x="5757863" y="2082801"/>
              <a:ext cx="577850" cy="657225"/>
            </a:xfrm>
            <a:custGeom>
              <a:avLst/>
              <a:gdLst>
                <a:gd name="T0" fmla="*/ 364 w 364"/>
                <a:gd name="T1" fmla="*/ 412 h 414"/>
                <a:gd name="T2" fmla="*/ 2 w 364"/>
                <a:gd name="T3" fmla="*/ 414 h 414"/>
                <a:gd name="T4" fmla="*/ 0 w 364"/>
                <a:gd name="T5" fmla="*/ 2 h 414"/>
                <a:gd name="T6" fmla="*/ 360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60"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p:cNvSpPr>
            <p:nvPr/>
          </p:nvSpPr>
          <p:spPr bwMode="auto">
            <a:xfrm>
              <a:off x="6086476" y="1825626"/>
              <a:ext cx="574675" cy="657225"/>
            </a:xfrm>
            <a:custGeom>
              <a:avLst/>
              <a:gdLst>
                <a:gd name="T0" fmla="*/ 362 w 362"/>
                <a:gd name="T1" fmla="*/ 409 h 414"/>
                <a:gd name="T2" fmla="*/ 2 w 362"/>
                <a:gd name="T3" fmla="*/ 414 h 414"/>
                <a:gd name="T4" fmla="*/ 0 w 362"/>
                <a:gd name="T5" fmla="*/ 3 h 414"/>
                <a:gd name="T6" fmla="*/ 359 w 362"/>
                <a:gd name="T7" fmla="*/ 0 h 414"/>
                <a:gd name="T8" fmla="*/ 362 w 362"/>
                <a:gd name="T9" fmla="*/ 409 h 414"/>
              </a:gdLst>
              <a:ahLst/>
              <a:cxnLst>
                <a:cxn ang="0">
                  <a:pos x="T0" y="T1"/>
                </a:cxn>
                <a:cxn ang="0">
                  <a:pos x="T2" y="T3"/>
                </a:cxn>
                <a:cxn ang="0">
                  <a:pos x="T4" y="T5"/>
                </a:cxn>
                <a:cxn ang="0">
                  <a:pos x="T6" y="T7"/>
                </a:cxn>
                <a:cxn ang="0">
                  <a:pos x="T8" y="T9"/>
                </a:cxn>
              </a:cxnLst>
              <a:rect l="0" t="0" r="r" b="b"/>
              <a:pathLst>
                <a:path w="362" h="414">
                  <a:moveTo>
                    <a:pt x="362" y="409"/>
                  </a:moveTo>
                  <a:lnTo>
                    <a:pt x="2" y="414"/>
                  </a:lnTo>
                  <a:lnTo>
                    <a:pt x="0" y="3"/>
                  </a:lnTo>
                  <a:lnTo>
                    <a:pt x="359" y="0"/>
                  </a:lnTo>
                  <a:lnTo>
                    <a:pt x="362" y="40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6403976" y="2082801"/>
              <a:ext cx="577850" cy="657225"/>
            </a:xfrm>
            <a:custGeom>
              <a:avLst/>
              <a:gdLst>
                <a:gd name="T0" fmla="*/ 364 w 364"/>
                <a:gd name="T1" fmla="*/ 412 h 414"/>
                <a:gd name="T2" fmla="*/ 2 w 364"/>
                <a:gd name="T3" fmla="*/ 414 h 414"/>
                <a:gd name="T4" fmla="*/ 0 w 364"/>
                <a:gd name="T5" fmla="*/ 2 h 414"/>
                <a:gd name="T6" fmla="*/ 359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59"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8"/>
            <p:cNvSpPr>
              <a:spLocks noChangeArrowheads="1"/>
            </p:cNvSpPr>
            <p:nvPr/>
          </p:nvSpPr>
          <p:spPr bwMode="auto">
            <a:xfrm>
              <a:off x="5607051" y="2479676"/>
              <a:ext cx="768350" cy="213677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9"/>
            <p:cNvSpPr>
              <a:spLocks noChangeArrowheads="1"/>
            </p:cNvSpPr>
            <p:nvPr/>
          </p:nvSpPr>
          <p:spPr bwMode="auto">
            <a:xfrm>
              <a:off x="5683251" y="2557463"/>
              <a:ext cx="617538" cy="1927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5718176" y="2600326"/>
              <a:ext cx="546100" cy="139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1"/>
            <p:cNvSpPr>
              <a:spLocks noChangeArrowheads="1"/>
            </p:cNvSpPr>
            <p:nvPr/>
          </p:nvSpPr>
          <p:spPr bwMode="auto">
            <a:xfrm>
              <a:off x="5740401"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2"/>
            <p:cNvSpPr>
              <a:spLocks noChangeArrowheads="1"/>
            </p:cNvSpPr>
            <p:nvPr/>
          </p:nvSpPr>
          <p:spPr bwMode="auto">
            <a:xfrm>
              <a:off x="576897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3"/>
            <p:cNvSpPr>
              <a:spLocks noChangeArrowheads="1"/>
            </p:cNvSpPr>
            <p:nvPr/>
          </p:nvSpPr>
          <p:spPr bwMode="auto">
            <a:xfrm>
              <a:off x="580072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4"/>
            <p:cNvSpPr>
              <a:spLocks noChangeArrowheads="1"/>
            </p:cNvSpPr>
            <p:nvPr/>
          </p:nvSpPr>
          <p:spPr bwMode="auto">
            <a:xfrm>
              <a:off x="583247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5"/>
            <p:cNvSpPr>
              <a:spLocks noChangeArrowheads="1"/>
            </p:cNvSpPr>
            <p:nvPr/>
          </p:nvSpPr>
          <p:spPr bwMode="auto">
            <a:xfrm>
              <a:off x="586422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6"/>
            <p:cNvSpPr>
              <a:spLocks noChangeArrowheads="1"/>
            </p:cNvSpPr>
            <p:nvPr/>
          </p:nvSpPr>
          <p:spPr bwMode="auto">
            <a:xfrm>
              <a:off x="5892801" y="2622551"/>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7"/>
            <p:cNvSpPr>
              <a:spLocks noChangeArrowheads="1"/>
            </p:cNvSpPr>
            <p:nvPr/>
          </p:nvSpPr>
          <p:spPr bwMode="auto">
            <a:xfrm>
              <a:off x="6181726" y="2651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8"/>
            <p:cNvSpPr>
              <a:spLocks noChangeArrowheads="1"/>
            </p:cNvSpPr>
            <p:nvPr/>
          </p:nvSpPr>
          <p:spPr bwMode="auto">
            <a:xfrm>
              <a:off x="5718176" y="2779713"/>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9"/>
            <p:cNvSpPr>
              <a:spLocks noChangeArrowheads="1"/>
            </p:cNvSpPr>
            <p:nvPr/>
          </p:nvSpPr>
          <p:spPr bwMode="auto">
            <a:xfrm>
              <a:off x="5740401"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0"/>
            <p:cNvSpPr>
              <a:spLocks noChangeArrowheads="1"/>
            </p:cNvSpPr>
            <p:nvPr/>
          </p:nvSpPr>
          <p:spPr bwMode="auto">
            <a:xfrm>
              <a:off x="576897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1"/>
            <p:cNvSpPr>
              <a:spLocks noChangeArrowheads="1"/>
            </p:cNvSpPr>
            <p:nvPr/>
          </p:nvSpPr>
          <p:spPr bwMode="auto">
            <a:xfrm>
              <a:off x="580072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2"/>
            <p:cNvSpPr>
              <a:spLocks noChangeArrowheads="1"/>
            </p:cNvSpPr>
            <p:nvPr/>
          </p:nvSpPr>
          <p:spPr bwMode="auto">
            <a:xfrm>
              <a:off x="583247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3"/>
            <p:cNvSpPr>
              <a:spLocks noChangeArrowheads="1"/>
            </p:cNvSpPr>
            <p:nvPr/>
          </p:nvSpPr>
          <p:spPr bwMode="auto">
            <a:xfrm>
              <a:off x="586422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24"/>
            <p:cNvSpPr>
              <a:spLocks noChangeArrowheads="1"/>
            </p:cNvSpPr>
            <p:nvPr/>
          </p:nvSpPr>
          <p:spPr bwMode="auto">
            <a:xfrm>
              <a:off x="5892801" y="280352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25"/>
            <p:cNvSpPr>
              <a:spLocks noChangeArrowheads="1"/>
            </p:cNvSpPr>
            <p:nvPr/>
          </p:nvSpPr>
          <p:spPr bwMode="auto">
            <a:xfrm>
              <a:off x="6181726" y="283210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6"/>
            <p:cNvSpPr>
              <a:spLocks noChangeArrowheads="1"/>
            </p:cNvSpPr>
            <p:nvPr/>
          </p:nvSpPr>
          <p:spPr bwMode="auto">
            <a:xfrm>
              <a:off x="5718176" y="29575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27"/>
            <p:cNvSpPr>
              <a:spLocks noChangeArrowheads="1"/>
            </p:cNvSpPr>
            <p:nvPr/>
          </p:nvSpPr>
          <p:spPr bwMode="auto">
            <a:xfrm>
              <a:off x="5740401"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28"/>
            <p:cNvSpPr>
              <a:spLocks noChangeArrowheads="1"/>
            </p:cNvSpPr>
            <p:nvPr/>
          </p:nvSpPr>
          <p:spPr bwMode="auto">
            <a:xfrm>
              <a:off x="576897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29"/>
            <p:cNvSpPr>
              <a:spLocks noChangeArrowheads="1"/>
            </p:cNvSpPr>
            <p:nvPr/>
          </p:nvSpPr>
          <p:spPr bwMode="auto">
            <a:xfrm>
              <a:off x="580072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0"/>
            <p:cNvSpPr>
              <a:spLocks noChangeArrowheads="1"/>
            </p:cNvSpPr>
            <p:nvPr/>
          </p:nvSpPr>
          <p:spPr bwMode="auto">
            <a:xfrm>
              <a:off x="583247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1"/>
            <p:cNvSpPr>
              <a:spLocks noChangeArrowheads="1"/>
            </p:cNvSpPr>
            <p:nvPr/>
          </p:nvSpPr>
          <p:spPr bwMode="auto">
            <a:xfrm>
              <a:off x="586422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2"/>
            <p:cNvSpPr>
              <a:spLocks noChangeArrowheads="1"/>
            </p:cNvSpPr>
            <p:nvPr/>
          </p:nvSpPr>
          <p:spPr bwMode="auto">
            <a:xfrm>
              <a:off x="5892801" y="2982913"/>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33"/>
            <p:cNvSpPr>
              <a:spLocks noChangeArrowheads="1"/>
            </p:cNvSpPr>
            <p:nvPr/>
          </p:nvSpPr>
          <p:spPr bwMode="auto">
            <a:xfrm>
              <a:off x="6181726" y="30114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4"/>
            <p:cNvSpPr>
              <a:spLocks noChangeArrowheads="1"/>
            </p:cNvSpPr>
            <p:nvPr/>
          </p:nvSpPr>
          <p:spPr bwMode="auto">
            <a:xfrm>
              <a:off x="5718176" y="3140076"/>
              <a:ext cx="546100" cy="138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35"/>
            <p:cNvSpPr>
              <a:spLocks noChangeArrowheads="1"/>
            </p:cNvSpPr>
            <p:nvPr/>
          </p:nvSpPr>
          <p:spPr bwMode="auto">
            <a:xfrm>
              <a:off x="5740401"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6"/>
            <p:cNvSpPr>
              <a:spLocks noChangeArrowheads="1"/>
            </p:cNvSpPr>
            <p:nvPr/>
          </p:nvSpPr>
          <p:spPr bwMode="auto">
            <a:xfrm>
              <a:off x="576897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7"/>
            <p:cNvSpPr>
              <a:spLocks noChangeArrowheads="1"/>
            </p:cNvSpPr>
            <p:nvPr/>
          </p:nvSpPr>
          <p:spPr bwMode="auto">
            <a:xfrm>
              <a:off x="580072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38"/>
            <p:cNvSpPr>
              <a:spLocks noChangeArrowheads="1"/>
            </p:cNvSpPr>
            <p:nvPr/>
          </p:nvSpPr>
          <p:spPr bwMode="auto">
            <a:xfrm>
              <a:off x="583247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9"/>
            <p:cNvSpPr>
              <a:spLocks noChangeArrowheads="1"/>
            </p:cNvSpPr>
            <p:nvPr/>
          </p:nvSpPr>
          <p:spPr bwMode="auto">
            <a:xfrm>
              <a:off x="586422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0"/>
            <p:cNvSpPr>
              <a:spLocks noChangeArrowheads="1"/>
            </p:cNvSpPr>
            <p:nvPr/>
          </p:nvSpPr>
          <p:spPr bwMode="auto">
            <a:xfrm>
              <a:off x="5892801" y="3160713"/>
              <a:ext cx="19050"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41"/>
            <p:cNvSpPr>
              <a:spLocks noChangeArrowheads="1"/>
            </p:cNvSpPr>
            <p:nvPr/>
          </p:nvSpPr>
          <p:spPr bwMode="auto">
            <a:xfrm>
              <a:off x="6181726" y="318928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2"/>
            <p:cNvSpPr>
              <a:spLocks noChangeArrowheads="1"/>
            </p:cNvSpPr>
            <p:nvPr/>
          </p:nvSpPr>
          <p:spPr bwMode="auto">
            <a:xfrm>
              <a:off x="5718176" y="33178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3"/>
            <p:cNvSpPr>
              <a:spLocks noChangeArrowheads="1"/>
            </p:cNvSpPr>
            <p:nvPr/>
          </p:nvSpPr>
          <p:spPr bwMode="auto">
            <a:xfrm>
              <a:off x="5740401"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4"/>
            <p:cNvSpPr>
              <a:spLocks noChangeArrowheads="1"/>
            </p:cNvSpPr>
            <p:nvPr/>
          </p:nvSpPr>
          <p:spPr bwMode="auto">
            <a:xfrm>
              <a:off x="576897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45"/>
            <p:cNvSpPr>
              <a:spLocks noChangeArrowheads="1"/>
            </p:cNvSpPr>
            <p:nvPr/>
          </p:nvSpPr>
          <p:spPr bwMode="auto">
            <a:xfrm>
              <a:off x="580072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6"/>
            <p:cNvSpPr>
              <a:spLocks noChangeArrowheads="1"/>
            </p:cNvSpPr>
            <p:nvPr/>
          </p:nvSpPr>
          <p:spPr bwMode="auto">
            <a:xfrm>
              <a:off x="583247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7"/>
            <p:cNvSpPr>
              <a:spLocks noChangeArrowheads="1"/>
            </p:cNvSpPr>
            <p:nvPr/>
          </p:nvSpPr>
          <p:spPr bwMode="auto">
            <a:xfrm>
              <a:off x="586422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48"/>
            <p:cNvSpPr>
              <a:spLocks noChangeArrowheads="1"/>
            </p:cNvSpPr>
            <p:nvPr/>
          </p:nvSpPr>
          <p:spPr bwMode="auto">
            <a:xfrm>
              <a:off x="5892801" y="3343276"/>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49"/>
            <p:cNvSpPr>
              <a:spLocks noChangeArrowheads="1"/>
            </p:cNvSpPr>
            <p:nvPr/>
          </p:nvSpPr>
          <p:spPr bwMode="auto">
            <a:xfrm>
              <a:off x="6181726" y="3371851"/>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0"/>
            <p:cNvSpPr>
              <a:spLocks noChangeArrowheads="1"/>
            </p:cNvSpPr>
            <p:nvPr/>
          </p:nvSpPr>
          <p:spPr bwMode="auto">
            <a:xfrm>
              <a:off x="5718176" y="34956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1"/>
            <p:cNvSpPr>
              <a:spLocks noChangeArrowheads="1"/>
            </p:cNvSpPr>
            <p:nvPr/>
          </p:nvSpPr>
          <p:spPr bwMode="auto">
            <a:xfrm>
              <a:off x="5740401"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2"/>
            <p:cNvSpPr>
              <a:spLocks noChangeArrowheads="1"/>
            </p:cNvSpPr>
            <p:nvPr/>
          </p:nvSpPr>
          <p:spPr bwMode="auto">
            <a:xfrm>
              <a:off x="576897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53"/>
            <p:cNvSpPr>
              <a:spLocks noChangeArrowheads="1"/>
            </p:cNvSpPr>
            <p:nvPr/>
          </p:nvSpPr>
          <p:spPr bwMode="auto">
            <a:xfrm>
              <a:off x="580072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4"/>
            <p:cNvSpPr>
              <a:spLocks noChangeArrowheads="1"/>
            </p:cNvSpPr>
            <p:nvPr/>
          </p:nvSpPr>
          <p:spPr bwMode="auto">
            <a:xfrm>
              <a:off x="583247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55"/>
            <p:cNvSpPr>
              <a:spLocks noChangeArrowheads="1"/>
            </p:cNvSpPr>
            <p:nvPr/>
          </p:nvSpPr>
          <p:spPr bwMode="auto">
            <a:xfrm>
              <a:off x="586422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6"/>
            <p:cNvSpPr>
              <a:spLocks noChangeArrowheads="1"/>
            </p:cNvSpPr>
            <p:nvPr/>
          </p:nvSpPr>
          <p:spPr bwMode="auto">
            <a:xfrm>
              <a:off x="5892801" y="352107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7"/>
            <p:cNvSpPr>
              <a:spLocks noChangeArrowheads="1"/>
            </p:cNvSpPr>
            <p:nvPr/>
          </p:nvSpPr>
          <p:spPr bwMode="auto">
            <a:xfrm>
              <a:off x="6181726" y="354965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8"/>
            <p:cNvSpPr>
              <a:spLocks noChangeArrowheads="1"/>
            </p:cNvSpPr>
            <p:nvPr/>
          </p:nvSpPr>
          <p:spPr bwMode="auto">
            <a:xfrm>
              <a:off x="5718176" y="367506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59"/>
            <p:cNvSpPr>
              <a:spLocks noChangeArrowheads="1"/>
            </p:cNvSpPr>
            <p:nvPr/>
          </p:nvSpPr>
          <p:spPr bwMode="auto">
            <a:xfrm>
              <a:off x="5740401"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60"/>
            <p:cNvSpPr>
              <a:spLocks noChangeArrowheads="1"/>
            </p:cNvSpPr>
            <p:nvPr/>
          </p:nvSpPr>
          <p:spPr bwMode="auto">
            <a:xfrm>
              <a:off x="576897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1"/>
            <p:cNvSpPr>
              <a:spLocks noChangeArrowheads="1"/>
            </p:cNvSpPr>
            <p:nvPr/>
          </p:nvSpPr>
          <p:spPr bwMode="auto">
            <a:xfrm>
              <a:off x="580072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2"/>
            <p:cNvSpPr>
              <a:spLocks noChangeArrowheads="1"/>
            </p:cNvSpPr>
            <p:nvPr/>
          </p:nvSpPr>
          <p:spPr bwMode="auto">
            <a:xfrm>
              <a:off x="583247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3"/>
            <p:cNvSpPr>
              <a:spLocks noChangeArrowheads="1"/>
            </p:cNvSpPr>
            <p:nvPr/>
          </p:nvSpPr>
          <p:spPr bwMode="auto">
            <a:xfrm>
              <a:off x="586422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64"/>
            <p:cNvSpPr>
              <a:spLocks noChangeArrowheads="1"/>
            </p:cNvSpPr>
            <p:nvPr/>
          </p:nvSpPr>
          <p:spPr bwMode="auto">
            <a:xfrm>
              <a:off x="5892801" y="3700463"/>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65"/>
            <p:cNvSpPr>
              <a:spLocks noChangeArrowheads="1"/>
            </p:cNvSpPr>
            <p:nvPr/>
          </p:nvSpPr>
          <p:spPr bwMode="auto">
            <a:xfrm>
              <a:off x="6181726" y="372903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6"/>
            <p:cNvSpPr>
              <a:spLocks noChangeArrowheads="1"/>
            </p:cNvSpPr>
            <p:nvPr/>
          </p:nvSpPr>
          <p:spPr bwMode="auto">
            <a:xfrm>
              <a:off x="6418263" y="2794001"/>
              <a:ext cx="655638" cy="1512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7"/>
            <p:cNvSpPr>
              <a:spLocks noChangeArrowheads="1"/>
            </p:cNvSpPr>
            <p:nvPr/>
          </p:nvSpPr>
          <p:spPr bwMode="auto">
            <a:xfrm>
              <a:off x="6464301" y="2832101"/>
              <a:ext cx="563563" cy="13811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8"/>
            <p:cNvSpPr>
              <a:spLocks noChangeArrowheads="1"/>
            </p:cNvSpPr>
            <p:nvPr/>
          </p:nvSpPr>
          <p:spPr bwMode="auto">
            <a:xfrm>
              <a:off x="6499226" y="28717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69"/>
            <p:cNvSpPr>
              <a:spLocks noChangeArrowheads="1"/>
            </p:cNvSpPr>
            <p:nvPr/>
          </p:nvSpPr>
          <p:spPr bwMode="auto">
            <a:xfrm>
              <a:off x="6521451"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70"/>
            <p:cNvSpPr>
              <a:spLocks noChangeArrowheads="1"/>
            </p:cNvSpPr>
            <p:nvPr/>
          </p:nvSpPr>
          <p:spPr bwMode="auto">
            <a:xfrm>
              <a:off x="655002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1"/>
            <p:cNvSpPr>
              <a:spLocks noChangeArrowheads="1"/>
            </p:cNvSpPr>
            <p:nvPr/>
          </p:nvSpPr>
          <p:spPr bwMode="auto">
            <a:xfrm>
              <a:off x="658177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2"/>
            <p:cNvSpPr>
              <a:spLocks noChangeArrowheads="1"/>
            </p:cNvSpPr>
            <p:nvPr/>
          </p:nvSpPr>
          <p:spPr bwMode="auto">
            <a:xfrm>
              <a:off x="6613526"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3"/>
            <p:cNvSpPr>
              <a:spLocks noChangeArrowheads="1"/>
            </p:cNvSpPr>
            <p:nvPr/>
          </p:nvSpPr>
          <p:spPr bwMode="auto">
            <a:xfrm>
              <a:off x="6646863"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74"/>
            <p:cNvSpPr>
              <a:spLocks noChangeArrowheads="1"/>
            </p:cNvSpPr>
            <p:nvPr/>
          </p:nvSpPr>
          <p:spPr bwMode="auto">
            <a:xfrm>
              <a:off x="6675438"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75"/>
            <p:cNvSpPr>
              <a:spLocks noChangeArrowheads="1"/>
            </p:cNvSpPr>
            <p:nvPr/>
          </p:nvSpPr>
          <p:spPr bwMode="auto">
            <a:xfrm>
              <a:off x="6910388" y="292576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6"/>
            <p:cNvSpPr>
              <a:spLocks noChangeArrowheads="1"/>
            </p:cNvSpPr>
            <p:nvPr/>
          </p:nvSpPr>
          <p:spPr bwMode="auto">
            <a:xfrm>
              <a:off x="6499226" y="30495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77"/>
            <p:cNvSpPr>
              <a:spLocks noChangeArrowheads="1"/>
            </p:cNvSpPr>
            <p:nvPr/>
          </p:nvSpPr>
          <p:spPr bwMode="auto">
            <a:xfrm>
              <a:off x="6521451"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78"/>
            <p:cNvSpPr>
              <a:spLocks noChangeArrowheads="1"/>
            </p:cNvSpPr>
            <p:nvPr/>
          </p:nvSpPr>
          <p:spPr bwMode="auto">
            <a:xfrm>
              <a:off x="655002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79"/>
            <p:cNvSpPr>
              <a:spLocks noChangeArrowheads="1"/>
            </p:cNvSpPr>
            <p:nvPr/>
          </p:nvSpPr>
          <p:spPr bwMode="auto">
            <a:xfrm>
              <a:off x="658177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80"/>
            <p:cNvSpPr>
              <a:spLocks noChangeArrowheads="1"/>
            </p:cNvSpPr>
            <p:nvPr/>
          </p:nvSpPr>
          <p:spPr bwMode="auto">
            <a:xfrm>
              <a:off x="6613526"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1"/>
            <p:cNvSpPr>
              <a:spLocks noChangeArrowheads="1"/>
            </p:cNvSpPr>
            <p:nvPr/>
          </p:nvSpPr>
          <p:spPr bwMode="auto">
            <a:xfrm>
              <a:off x="6646863"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2"/>
            <p:cNvSpPr>
              <a:spLocks noChangeArrowheads="1"/>
            </p:cNvSpPr>
            <p:nvPr/>
          </p:nvSpPr>
          <p:spPr bwMode="auto">
            <a:xfrm>
              <a:off x="6675438"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Oval 83"/>
            <p:cNvSpPr>
              <a:spLocks noChangeArrowheads="1"/>
            </p:cNvSpPr>
            <p:nvPr/>
          </p:nvSpPr>
          <p:spPr bwMode="auto">
            <a:xfrm>
              <a:off x="6910388" y="3103563"/>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4"/>
            <p:cNvSpPr>
              <a:spLocks noChangeArrowheads="1"/>
            </p:cNvSpPr>
            <p:nvPr/>
          </p:nvSpPr>
          <p:spPr bwMode="auto">
            <a:xfrm>
              <a:off x="6499226" y="32321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5"/>
            <p:cNvSpPr>
              <a:spLocks noChangeArrowheads="1"/>
            </p:cNvSpPr>
            <p:nvPr/>
          </p:nvSpPr>
          <p:spPr bwMode="auto">
            <a:xfrm>
              <a:off x="6521451"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6"/>
            <p:cNvSpPr>
              <a:spLocks noChangeArrowheads="1"/>
            </p:cNvSpPr>
            <p:nvPr/>
          </p:nvSpPr>
          <p:spPr bwMode="auto">
            <a:xfrm>
              <a:off x="655002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87"/>
            <p:cNvSpPr>
              <a:spLocks noChangeArrowheads="1"/>
            </p:cNvSpPr>
            <p:nvPr/>
          </p:nvSpPr>
          <p:spPr bwMode="auto">
            <a:xfrm>
              <a:off x="658177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8"/>
            <p:cNvSpPr>
              <a:spLocks noChangeArrowheads="1"/>
            </p:cNvSpPr>
            <p:nvPr/>
          </p:nvSpPr>
          <p:spPr bwMode="auto">
            <a:xfrm>
              <a:off x="6613526"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89"/>
            <p:cNvSpPr>
              <a:spLocks noChangeArrowheads="1"/>
            </p:cNvSpPr>
            <p:nvPr/>
          </p:nvSpPr>
          <p:spPr bwMode="auto">
            <a:xfrm>
              <a:off x="6646863"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0"/>
            <p:cNvSpPr>
              <a:spLocks noChangeArrowheads="1"/>
            </p:cNvSpPr>
            <p:nvPr/>
          </p:nvSpPr>
          <p:spPr bwMode="auto">
            <a:xfrm>
              <a:off x="6675438"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91"/>
            <p:cNvSpPr>
              <a:spLocks noChangeArrowheads="1"/>
            </p:cNvSpPr>
            <p:nvPr/>
          </p:nvSpPr>
          <p:spPr bwMode="auto">
            <a:xfrm>
              <a:off x="6910388" y="3286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92"/>
            <p:cNvSpPr>
              <a:spLocks noChangeArrowheads="1"/>
            </p:cNvSpPr>
            <p:nvPr/>
          </p:nvSpPr>
          <p:spPr bwMode="auto">
            <a:xfrm>
              <a:off x="6499226" y="34099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3"/>
            <p:cNvSpPr>
              <a:spLocks noChangeArrowheads="1"/>
            </p:cNvSpPr>
            <p:nvPr/>
          </p:nvSpPr>
          <p:spPr bwMode="auto">
            <a:xfrm>
              <a:off x="6521451"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4"/>
            <p:cNvSpPr>
              <a:spLocks noChangeArrowheads="1"/>
            </p:cNvSpPr>
            <p:nvPr/>
          </p:nvSpPr>
          <p:spPr bwMode="auto">
            <a:xfrm>
              <a:off x="655002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95"/>
            <p:cNvSpPr>
              <a:spLocks noChangeArrowheads="1"/>
            </p:cNvSpPr>
            <p:nvPr/>
          </p:nvSpPr>
          <p:spPr bwMode="auto">
            <a:xfrm>
              <a:off x="658177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96"/>
            <p:cNvSpPr>
              <a:spLocks noChangeArrowheads="1"/>
            </p:cNvSpPr>
            <p:nvPr/>
          </p:nvSpPr>
          <p:spPr bwMode="auto">
            <a:xfrm>
              <a:off x="6613526"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7"/>
            <p:cNvSpPr>
              <a:spLocks noChangeArrowheads="1"/>
            </p:cNvSpPr>
            <p:nvPr/>
          </p:nvSpPr>
          <p:spPr bwMode="auto">
            <a:xfrm>
              <a:off x="6646863"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98"/>
            <p:cNvSpPr>
              <a:spLocks noChangeArrowheads="1"/>
            </p:cNvSpPr>
            <p:nvPr/>
          </p:nvSpPr>
          <p:spPr bwMode="auto">
            <a:xfrm>
              <a:off x="6675438"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99"/>
            <p:cNvSpPr>
              <a:spLocks noChangeArrowheads="1"/>
            </p:cNvSpPr>
            <p:nvPr/>
          </p:nvSpPr>
          <p:spPr bwMode="auto">
            <a:xfrm>
              <a:off x="6910388" y="3463926"/>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100"/>
            <p:cNvSpPr>
              <a:spLocks noChangeArrowheads="1"/>
            </p:cNvSpPr>
            <p:nvPr/>
          </p:nvSpPr>
          <p:spPr bwMode="auto">
            <a:xfrm>
              <a:off x="6499226" y="358933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1"/>
            <p:cNvSpPr>
              <a:spLocks noChangeArrowheads="1"/>
            </p:cNvSpPr>
            <p:nvPr/>
          </p:nvSpPr>
          <p:spPr bwMode="auto">
            <a:xfrm>
              <a:off x="6521451"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102"/>
            <p:cNvSpPr>
              <a:spLocks noChangeArrowheads="1"/>
            </p:cNvSpPr>
            <p:nvPr/>
          </p:nvSpPr>
          <p:spPr bwMode="auto">
            <a:xfrm>
              <a:off x="655002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3"/>
            <p:cNvSpPr>
              <a:spLocks noChangeArrowheads="1"/>
            </p:cNvSpPr>
            <p:nvPr/>
          </p:nvSpPr>
          <p:spPr bwMode="auto">
            <a:xfrm>
              <a:off x="658177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4"/>
            <p:cNvSpPr>
              <a:spLocks noChangeArrowheads="1"/>
            </p:cNvSpPr>
            <p:nvPr/>
          </p:nvSpPr>
          <p:spPr bwMode="auto">
            <a:xfrm>
              <a:off x="6613526"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5"/>
            <p:cNvSpPr>
              <a:spLocks noChangeArrowheads="1"/>
            </p:cNvSpPr>
            <p:nvPr/>
          </p:nvSpPr>
          <p:spPr bwMode="auto">
            <a:xfrm>
              <a:off x="6646863"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6"/>
            <p:cNvSpPr>
              <a:spLocks noChangeArrowheads="1"/>
            </p:cNvSpPr>
            <p:nvPr/>
          </p:nvSpPr>
          <p:spPr bwMode="auto">
            <a:xfrm>
              <a:off x="6675438"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107"/>
            <p:cNvSpPr>
              <a:spLocks noChangeArrowheads="1"/>
            </p:cNvSpPr>
            <p:nvPr/>
          </p:nvSpPr>
          <p:spPr bwMode="auto">
            <a:xfrm>
              <a:off x="6910388" y="36433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8"/>
            <p:cNvSpPr>
              <a:spLocks noChangeArrowheads="1"/>
            </p:cNvSpPr>
            <p:nvPr/>
          </p:nvSpPr>
          <p:spPr bwMode="auto">
            <a:xfrm>
              <a:off x="6499226" y="3771901"/>
              <a:ext cx="493713"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24"/>
            <p:cNvSpPr>
              <a:spLocks noChangeArrowheads="1"/>
            </p:cNvSpPr>
            <p:nvPr/>
          </p:nvSpPr>
          <p:spPr bwMode="auto">
            <a:xfrm>
              <a:off x="6418263" y="2257426"/>
              <a:ext cx="481013" cy="4937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25"/>
            <p:cNvSpPr>
              <a:spLocks noChangeArrowheads="1"/>
            </p:cNvSpPr>
            <p:nvPr/>
          </p:nvSpPr>
          <p:spPr bwMode="auto">
            <a:xfrm>
              <a:off x="6453188" y="2286001"/>
              <a:ext cx="411163" cy="396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126"/>
            <p:cNvSpPr>
              <a:spLocks noChangeArrowheads="1"/>
            </p:cNvSpPr>
            <p:nvPr/>
          </p:nvSpPr>
          <p:spPr bwMode="auto">
            <a:xfrm>
              <a:off x="6481763" y="2314576"/>
              <a:ext cx="354013" cy="3365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127"/>
            <p:cNvSpPr>
              <a:spLocks noChangeArrowheads="1"/>
            </p:cNvSpPr>
            <p:nvPr/>
          </p:nvSpPr>
          <p:spPr bwMode="auto">
            <a:xfrm>
              <a:off x="6496051"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28"/>
            <p:cNvSpPr>
              <a:spLocks noChangeArrowheads="1"/>
            </p:cNvSpPr>
            <p:nvPr/>
          </p:nvSpPr>
          <p:spPr bwMode="auto">
            <a:xfrm>
              <a:off x="6521451"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29"/>
            <p:cNvSpPr>
              <a:spLocks noChangeArrowheads="1"/>
            </p:cNvSpPr>
            <p:nvPr/>
          </p:nvSpPr>
          <p:spPr bwMode="auto">
            <a:xfrm>
              <a:off x="6546851" y="2336801"/>
              <a:ext cx="9525"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130"/>
            <p:cNvSpPr>
              <a:spLocks noChangeArrowheads="1"/>
            </p:cNvSpPr>
            <p:nvPr/>
          </p:nvSpPr>
          <p:spPr bwMode="auto">
            <a:xfrm>
              <a:off x="6570663"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131"/>
            <p:cNvSpPr>
              <a:spLocks noChangeArrowheads="1"/>
            </p:cNvSpPr>
            <p:nvPr/>
          </p:nvSpPr>
          <p:spPr bwMode="auto">
            <a:xfrm>
              <a:off x="65928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32"/>
            <p:cNvSpPr>
              <a:spLocks noChangeArrowheads="1"/>
            </p:cNvSpPr>
            <p:nvPr/>
          </p:nvSpPr>
          <p:spPr bwMode="auto">
            <a:xfrm>
              <a:off x="66182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133"/>
            <p:cNvSpPr>
              <a:spLocks noChangeArrowheads="1"/>
            </p:cNvSpPr>
            <p:nvPr/>
          </p:nvSpPr>
          <p:spPr bwMode="auto">
            <a:xfrm>
              <a:off x="6770688" y="2357438"/>
              <a:ext cx="28575" cy="2857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34"/>
            <p:cNvSpPr>
              <a:spLocks noChangeArrowheads="1"/>
            </p:cNvSpPr>
            <p:nvPr/>
          </p:nvSpPr>
          <p:spPr bwMode="auto">
            <a:xfrm>
              <a:off x="5486401" y="3429001"/>
              <a:ext cx="1620838" cy="1355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35"/>
            <p:cNvSpPr>
              <a:spLocks/>
            </p:cNvSpPr>
            <p:nvPr/>
          </p:nvSpPr>
          <p:spPr bwMode="auto">
            <a:xfrm>
              <a:off x="5454651" y="3481388"/>
              <a:ext cx="1719263" cy="1296988"/>
            </a:xfrm>
            <a:custGeom>
              <a:avLst/>
              <a:gdLst>
                <a:gd name="T0" fmla="*/ 482 w 482"/>
                <a:gd name="T1" fmla="*/ 10 h 363"/>
                <a:gd name="T2" fmla="*/ 473 w 482"/>
                <a:gd name="T3" fmla="*/ 0 h 363"/>
                <a:gd name="T4" fmla="*/ 9 w 482"/>
                <a:gd name="T5" fmla="*/ 0 h 363"/>
                <a:gd name="T6" fmla="*/ 0 w 482"/>
                <a:gd name="T7" fmla="*/ 10 h 363"/>
                <a:gd name="T8" fmla="*/ 0 w 482"/>
                <a:gd name="T9" fmla="*/ 325 h 363"/>
                <a:gd name="T10" fmla="*/ 9 w 482"/>
                <a:gd name="T11" fmla="*/ 335 h 363"/>
                <a:gd name="T12" fmla="*/ 224 w 482"/>
                <a:gd name="T13" fmla="*/ 335 h 363"/>
                <a:gd name="T14" fmla="*/ 217 w 482"/>
                <a:gd name="T15" fmla="*/ 356 h 363"/>
                <a:gd name="T16" fmla="*/ 174 w 482"/>
                <a:gd name="T17" fmla="*/ 356 h 363"/>
                <a:gd name="T18" fmla="*/ 174 w 482"/>
                <a:gd name="T19" fmla="*/ 363 h 363"/>
                <a:gd name="T20" fmla="*/ 306 w 482"/>
                <a:gd name="T21" fmla="*/ 363 h 363"/>
                <a:gd name="T22" fmla="*/ 306 w 482"/>
                <a:gd name="T23" fmla="*/ 356 h 363"/>
                <a:gd name="T24" fmla="*/ 271 w 482"/>
                <a:gd name="T25" fmla="*/ 356 h 363"/>
                <a:gd name="T26" fmla="*/ 264 w 482"/>
                <a:gd name="T27" fmla="*/ 335 h 363"/>
                <a:gd name="T28" fmla="*/ 473 w 482"/>
                <a:gd name="T29" fmla="*/ 335 h 363"/>
                <a:gd name="T30" fmla="*/ 482 w 482"/>
                <a:gd name="T31" fmla="*/ 325 h 363"/>
                <a:gd name="T32" fmla="*/ 482 w 482"/>
                <a:gd name="T33" fmla="*/ 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363">
                  <a:moveTo>
                    <a:pt x="482" y="10"/>
                  </a:moveTo>
                  <a:cubicBezTo>
                    <a:pt x="482" y="4"/>
                    <a:pt x="478" y="0"/>
                    <a:pt x="473" y="0"/>
                  </a:cubicBezTo>
                  <a:cubicBezTo>
                    <a:pt x="9" y="0"/>
                    <a:pt x="9" y="0"/>
                    <a:pt x="9" y="0"/>
                  </a:cubicBezTo>
                  <a:cubicBezTo>
                    <a:pt x="4" y="0"/>
                    <a:pt x="0" y="4"/>
                    <a:pt x="0" y="10"/>
                  </a:cubicBezTo>
                  <a:cubicBezTo>
                    <a:pt x="0" y="325"/>
                    <a:pt x="0" y="325"/>
                    <a:pt x="0" y="325"/>
                  </a:cubicBezTo>
                  <a:cubicBezTo>
                    <a:pt x="0" y="330"/>
                    <a:pt x="4" y="335"/>
                    <a:pt x="9" y="335"/>
                  </a:cubicBezTo>
                  <a:cubicBezTo>
                    <a:pt x="224" y="335"/>
                    <a:pt x="224" y="335"/>
                    <a:pt x="224" y="335"/>
                  </a:cubicBezTo>
                  <a:cubicBezTo>
                    <a:pt x="217" y="356"/>
                    <a:pt x="217" y="356"/>
                    <a:pt x="217" y="356"/>
                  </a:cubicBezTo>
                  <a:cubicBezTo>
                    <a:pt x="174" y="356"/>
                    <a:pt x="174" y="356"/>
                    <a:pt x="174" y="356"/>
                  </a:cubicBezTo>
                  <a:cubicBezTo>
                    <a:pt x="174" y="363"/>
                    <a:pt x="174" y="363"/>
                    <a:pt x="174" y="363"/>
                  </a:cubicBezTo>
                  <a:cubicBezTo>
                    <a:pt x="306" y="363"/>
                    <a:pt x="306" y="363"/>
                    <a:pt x="306" y="363"/>
                  </a:cubicBezTo>
                  <a:cubicBezTo>
                    <a:pt x="306" y="356"/>
                    <a:pt x="306" y="356"/>
                    <a:pt x="306" y="356"/>
                  </a:cubicBezTo>
                  <a:cubicBezTo>
                    <a:pt x="271" y="356"/>
                    <a:pt x="271" y="356"/>
                    <a:pt x="271" y="356"/>
                  </a:cubicBezTo>
                  <a:cubicBezTo>
                    <a:pt x="264" y="335"/>
                    <a:pt x="264" y="335"/>
                    <a:pt x="264" y="335"/>
                  </a:cubicBezTo>
                  <a:cubicBezTo>
                    <a:pt x="473" y="335"/>
                    <a:pt x="473" y="335"/>
                    <a:pt x="473" y="335"/>
                  </a:cubicBezTo>
                  <a:cubicBezTo>
                    <a:pt x="478" y="335"/>
                    <a:pt x="482" y="330"/>
                    <a:pt x="482" y="325"/>
                  </a:cubicBezTo>
                  <a:lnTo>
                    <a:pt x="482"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36"/>
            <p:cNvSpPr>
              <a:spLocks noChangeArrowheads="1"/>
            </p:cNvSpPr>
            <p:nvPr/>
          </p:nvSpPr>
          <p:spPr bwMode="auto">
            <a:xfrm>
              <a:off x="5492751" y="3524251"/>
              <a:ext cx="1638300" cy="9207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37"/>
            <p:cNvSpPr>
              <a:spLocks/>
            </p:cNvSpPr>
            <p:nvPr/>
          </p:nvSpPr>
          <p:spPr bwMode="auto">
            <a:xfrm>
              <a:off x="5535613" y="4260851"/>
              <a:ext cx="800100" cy="184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90" y="0"/>
                    <a:pt x="38"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8"/>
            <p:cNvSpPr>
              <a:spLocks/>
            </p:cNvSpPr>
            <p:nvPr/>
          </p:nvSpPr>
          <p:spPr bwMode="auto">
            <a:xfrm>
              <a:off x="5907088" y="4089401"/>
              <a:ext cx="1223963" cy="355600"/>
            </a:xfrm>
            <a:custGeom>
              <a:avLst/>
              <a:gdLst>
                <a:gd name="T0" fmla="*/ 0 w 343"/>
                <a:gd name="T1" fmla="*/ 100 h 100"/>
                <a:gd name="T2" fmla="*/ 343 w 343"/>
                <a:gd name="T3" fmla="*/ 100 h 100"/>
                <a:gd name="T4" fmla="*/ 343 w 343"/>
                <a:gd name="T5" fmla="*/ 81 h 100"/>
                <a:gd name="T6" fmla="*/ 0 w 343"/>
                <a:gd name="T7" fmla="*/ 100 h 100"/>
              </a:gdLst>
              <a:ahLst/>
              <a:cxnLst>
                <a:cxn ang="0">
                  <a:pos x="T0" y="T1"/>
                </a:cxn>
                <a:cxn ang="0">
                  <a:pos x="T2" y="T3"/>
                </a:cxn>
                <a:cxn ang="0">
                  <a:pos x="T4" y="T5"/>
                </a:cxn>
                <a:cxn ang="0">
                  <a:pos x="T6" y="T7"/>
                </a:cxn>
              </a:cxnLst>
              <a:rect l="0" t="0" r="r" b="b"/>
              <a:pathLst>
                <a:path w="343" h="100">
                  <a:moveTo>
                    <a:pt x="0" y="100"/>
                  </a:moveTo>
                  <a:cubicBezTo>
                    <a:pt x="343" y="100"/>
                    <a:pt x="343" y="100"/>
                    <a:pt x="343" y="100"/>
                  </a:cubicBezTo>
                  <a:cubicBezTo>
                    <a:pt x="343" y="81"/>
                    <a:pt x="343" y="81"/>
                    <a:pt x="343" y="81"/>
                  </a:cubicBezTo>
                  <a:cubicBezTo>
                    <a:pt x="242" y="0"/>
                    <a:pt x="94" y="6"/>
                    <a:pt x="0" y="1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9"/>
            <p:cNvSpPr>
              <a:spLocks/>
            </p:cNvSpPr>
            <p:nvPr/>
          </p:nvSpPr>
          <p:spPr bwMode="auto">
            <a:xfrm>
              <a:off x="6375401" y="4289426"/>
              <a:ext cx="669925" cy="155575"/>
            </a:xfrm>
            <a:custGeom>
              <a:avLst/>
              <a:gdLst>
                <a:gd name="T0" fmla="*/ 116 w 188"/>
                <a:gd name="T1" fmla="*/ 7 h 44"/>
                <a:gd name="T2" fmla="*/ 0 w 188"/>
                <a:gd name="T3" fmla="*/ 44 h 44"/>
                <a:gd name="T4" fmla="*/ 66 w 188"/>
                <a:gd name="T5" fmla="*/ 44 h 44"/>
                <a:gd name="T6" fmla="*/ 188 w 188"/>
                <a:gd name="T7" fmla="*/ 44 h 44"/>
                <a:gd name="T8" fmla="*/ 116 w 188"/>
                <a:gd name="T9" fmla="*/ 7 h 44"/>
              </a:gdLst>
              <a:ahLst/>
              <a:cxnLst>
                <a:cxn ang="0">
                  <a:pos x="T0" y="T1"/>
                </a:cxn>
                <a:cxn ang="0">
                  <a:pos x="T2" y="T3"/>
                </a:cxn>
                <a:cxn ang="0">
                  <a:pos x="T4" y="T5"/>
                </a:cxn>
                <a:cxn ang="0">
                  <a:pos x="T6" y="T7"/>
                </a:cxn>
                <a:cxn ang="0">
                  <a:pos x="T8" y="T9"/>
                </a:cxn>
              </a:cxnLst>
              <a:rect l="0" t="0" r="r" b="b"/>
              <a:pathLst>
                <a:path w="188" h="44">
                  <a:moveTo>
                    <a:pt x="116" y="7"/>
                  </a:moveTo>
                  <a:cubicBezTo>
                    <a:pt x="75" y="0"/>
                    <a:pt x="31" y="12"/>
                    <a:pt x="0" y="44"/>
                  </a:cubicBezTo>
                  <a:cubicBezTo>
                    <a:pt x="66" y="44"/>
                    <a:pt x="66" y="44"/>
                    <a:pt x="66" y="44"/>
                  </a:cubicBezTo>
                  <a:cubicBezTo>
                    <a:pt x="188" y="44"/>
                    <a:pt x="188" y="44"/>
                    <a:pt x="188" y="44"/>
                  </a:cubicBezTo>
                  <a:cubicBezTo>
                    <a:pt x="168" y="24"/>
                    <a:pt x="142"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2"/>
            <p:cNvSpPr>
              <a:spLocks/>
            </p:cNvSpPr>
            <p:nvPr/>
          </p:nvSpPr>
          <p:spPr bwMode="auto">
            <a:xfrm>
              <a:off x="6892926" y="4821238"/>
              <a:ext cx="177800" cy="88900"/>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53"/>
            <p:cNvSpPr>
              <a:spLocks/>
            </p:cNvSpPr>
            <p:nvPr/>
          </p:nvSpPr>
          <p:spPr bwMode="auto">
            <a:xfrm>
              <a:off x="5492751" y="4813301"/>
              <a:ext cx="1339850" cy="93663"/>
            </a:xfrm>
            <a:custGeom>
              <a:avLst/>
              <a:gdLst>
                <a:gd name="T0" fmla="*/ 844 w 844"/>
                <a:gd name="T1" fmla="*/ 59 h 59"/>
                <a:gd name="T2" fmla="*/ 0 w 844"/>
                <a:gd name="T3" fmla="*/ 59 h 59"/>
                <a:gd name="T4" fmla="*/ 0 w 844"/>
                <a:gd name="T5" fmla="*/ 34 h 59"/>
                <a:gd name="T6" fmla="*/ 88 w 844"/>
                <a:gd name="T7" fmla="*/ 0 h 59"/>
                <a:gd name="T8" fmla="*/ 758 w 844"/>
                <a:gd name="T9" fmla="*/ 0 h 59"/>
                <a:gd name="T10" fmla="*/ 844 w 844"/>
                <a:gd name="T11" fmla="*/ 34 h 59"/>
                <a:gd name="T12" fmla="*/ 844 w 844"/>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844" h="59">
                  <a:moveTo>
                    <a:pt x="844" y="59"/>
                  </a:moveTo>
                  <a:lnTo>
                    <a:pt x="0" y="59"/>
                  </a:lnTo>
                  <a:lnTo>
                    <a:pt x="0" y="34"/>
                  </a:lnTo>
                  <a:lnTo>
                    <a:pt x="88" y="0"/>
                  </a:lnTo>
                  <a:lnTo>
                    <a:pt x="758" y="0"/>
                  </a:lnTo>
                  <a:lnTo>
                    <a:pt x="844" y="34"/>
                  </a:lnTo>
                  <a:lnTo>
                    <a:pt x="844" y="5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54"/>
            <p:cNvSpPr>
              <a:spLocks/>
            </p:cNvSpPr>
            <p:nvPr/>
          </p:nvSpPr>
          <p:spPr bwMode="auto">
            <a:xfrm>
              <a:off x="6538913" y="4756151"/>
              <a:ext cx="446088" cy="131763"/>
            </a:xfrm>
            <a:custGeom>
              <a:avLst/>
              <a:gdLst>
                <a:gd name="T0" fmla="*/ 123 w 125"/>
                <a:gd name="T1" fmla="*/ 37 h 37"/>
                <a:gd name="T2" fmla="*/ 0 w 125"/>
                <a:gd name="T3" fmla="*/ 4 h 37"/>
                <a:gd name="T4" fmla="*/ 0 w 125"/>
                <a:gd name="T5" fmla="*/ 0 h 37"/>
                <a:gd name="T6" fmla="*/ 125 w 125"/>
                <a:gd name="T7" fmla="*/ 34 h 37"/>
                <a:gd name="T8" fmla="*/ 123 w 125"/>
                <a:gd name="T9" fmla="*/ 37 h 37"/>
              </a:gdLst>
              <a:ahLst/>
              <a:cxnLst>
                <a:cxn ang="0">
                  <a:pos x="T0" y="T1"/>
                </a:cxn>
                <a:cxn ang="0">
                  <a:pos x="T2" y="T3"/>
                </a:cxn>
                <a:cxn ang="0">
                  <a:pos x="T4" y="T5"/>
                </a:cxn>
                <a:cxn ang="0">
                  <a:pos x="T6" y="T7"/>
                </a:cxn>
                <a:cxn ang="0">
                  <a:pos x="T8" y="T9"/>
                </a:cxn>
              </a:cxnLst>
              <a:rect l="0" t="0" r="r" b="b"/>
              <a:pathLst>
                <a:path w="125" h="37">
                  <a:moveTo>
                    <a:pt x="123" y="37"/>
                  </a:moveTo>
                  <a:cubicBezTo>
                    <a:pt x="86" y="16"/>
                    <a:pt x="43" y="4"/>
                    <a:pt x="0" y="4"/>
                  </a:cubicBezTo>
                  <a:cubicBezTo>
                    <a:pt x="0" y="0"/>
                    <a:pt x="0" y="0"/>
                    <a:pt x="0" y="0"/>
                  </a:cubicBezTo>
                  <a:cubicBezTo>
                    <a:pt x="44" y="1"/>
                    <a:pt x="87" y="12"/>
                    <a:pt x="125" y="34"/>
                  </a:cubicBezTo>
                  <a:lnTo>
                    <a:pt x="123" y="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55"/>
            <p:cNvSpPr>
              <a:spLocks/>
            </p:cNvSpPr>
            <p:nvPr/>
          </p:nvSpPr>
          <p:spPr bwMode="auto">
            <a:xfrm>
              <a:off x="5772151"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56"/>
            <p:cNvSpPr>
              <a:spLocks/>
            </p:cNvSpPr>
            <p:nvPr/>
          </p:nvSpPr>
          <p:spPr bwMode="auto">
            <a:xfrm>
              <a:off x="6264276" y="3435351"/>
              <a:ext cx="136525" cy="68263"/>
            </a:xfrm>
            <a:custGeom>
              <a:avLst/>
              <a:gdLst>
                <a:gd name="T0" fmla="*/ 19 w 38"/>
                <a:gd name="T1" fmla="*/ 0 h 19"/>
                <a:gd name="T2" fmla="*/ 0 w 38"/>
                <a:gd name="T3" fmla="*/ 19 h 19"/>
                <a:gd name="T4" fmla="*/ 38 w 38"/>
                <a:gd name="T5" fmla="*/ 19 h 19"/>
                <a:gd name="T6" fmla="*/ 19 w 38"/>
                <a:gd name="T7" fmla="*/ 0 h 19"/>
              </a:gdLst>
              <a:ahLst/>
              <a:cxnLst>
                <a:cxn ang="0">
                  <a:pos x="T0" y="T1"/>
                </a:cxn>
                <a:cxn ang="0">
                  <a:pos x="T2" y="T3"/>
                </a:cxn>
                <a:cxn ang="0">
                  <a:pos x="T4" y="T5"/>
                </a:cxn>
                <a:cxn ang="0">
                  <a:pos x="T6" y="T7"/>
                </a:cxn>
              </a:cxnLst>
              <a:rect l="0" t="0" r="r" b="b"/>
              <a:pathLst>
                <a:path w="38" h="19">
                  <a:moveTo>
                    <a:pt x="19" y="0"/>
                  </a:moveTo>
                  <a:cubicBezTo>
                    <a:pt x="8" y="0"/>
                    <a:pt x="0" y="9"/>
                    <a:pt x="0" y="19"/>
                  </a:cubicBezTo>
                  <a:cubicBezTo>
                    <a:pt x="38" y="19"/>
                    <a:pt x="38" y="19"/>
                    <a:pt x="38" y="19"/>
                  </a:cubicBezTo>
                  <a:cubicBezTo>
                    <a:pt x="38"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57"/>
            <p:cNvSpPr>
              <a:spLocks/>
            </p:cNvSpPr>
            <p:nvPr/>
          </p:nvSpPr>
          <p:spPr bwMode="auto">
            <a:xfrm>
              <a:off x="6753226"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58"/>
            <p:cNvSpPr>
              <a:spLocks/>
            </p:cNvSpPr>
            <p:nvPr/>
          </p:nvSpPr>
          <p:spPr bwMode="auto">
            <a:xfrm>
              <a:off x="5900738" y="2403476"/>
              <a:ext cx="177800" cy="9048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59"/>
            <p:cNvSpPr>
              <a:spLocks/>
            </p:cNvSpPr>
            <p:nvPr/>
          </p:nvSpPr>
          <p:spPr bwMode="auto">
            <a:xfrm>
              <a:off x="6599238" y="2197101"/>
              <a:ext cx="119063" cy="60325"/>
            </a:xfrm>
            <a:custGeom>
              <a:avLst/>
              <a:gdLst>
                <a:gd name="T0" fmla="*/ 16 w 33"/>
                <a:gd name="T1" fmla="*/ 0 h 17"/>
                <a:gd name="T2" fmla="*/ 0 w 33"/>
                <a:gd name="T3" fmla="*/ 17 h 17"/>
                <a:gd name="T4" fmla="*/ 33 w 33"/>
                <a:gd name="T5" fmla="*/ 17 h 17"/>
                <a:gd name="T6" fmla="*/ 16 w 33"/>
                <a:gd name="T7" fmla="*/ 0 h 17"/>
              </a:gdLst>
              <a:ahLst/>
              <a:cxnLst>
                <a:cxn ang="0">
                  <a:pos x="T0" y="T1"/>
                </a:cxn>
                <a:cxn ang="0">
                  <a:pos x="T2" y="T3"/>
                </a:cxn>
                <a:cxn ang="0">
                  <a:pos x="T4" y="T5"/>
                </a:cxn>
                <a:cxn ang="0">
                  <a:pos x="T6" y="T7"/>
                </a:cxn>
              </a:cxnLst>
              <a:rect l="0" t="0" r="r" b="b"/>
              <a:pathLst>
                <a:path w="33" h="17">
                  <a:moveTo>
                    <a:pt x="16" y="0"/>
                  </a:moveTo>
                  <a:cubicBezTo>
                    <a:pt x="8" y="0"/>
                    <a:pt x="0" y="8"/>
                    <a:pt x="0" y="17"/>
                  </a:cubicBezTo>
                  <a:cubicBezTo>
                    <a:pt x="33" y="17"/>
                    <a:pt x="33" y="17"/>
                    <a:pt x="33" y="17"/>
                  </a:cubicBezTo>
                  <a:cubicBezTo>
                    <a:pt x="33" y="8"/>
                    <a:pt x="25" y="0"/>
                    <a:pt x="1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0"/>
            <p:cNvSpPr>
              <a:spLocks/>
            </p:cNvSpPr>
            <p:nvPr/>
          </p:nvSpPr>
          <p:spPr bwMode="auto">
            <a:xfrm>
              <a:off x="6956426" y="2736851"/>
              <a:ext cx="117475" cy="5715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8" y="0"/>
                    <a:pt x="0" y="8"/>
                    <a:pt x="0" y="16"/>
                  </a:cubicBezTo>
                  <a:cubicBezTo>
                    <a:pt x="33" y="16"/>
                    <a:pt x="33" y="16"/>
                    <a:pt x="33" y="16"/>
                  </a:cubicBezTo>
                  <a:cubicBezTo>
                    <a:pt x="33" y="8"/>
                    <a:pt x="25" y="0"/>
                    <a:pt x="1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61"/>
            <p:cNvSpPr>
              <a:spLocks/>
            </p:cNvSpPr>
            <p:nvPr/>
          </p:nvSpPr>
          <p:spPr bwMode="auto">
            <a:xfrm>
              <a:off x="5446713" y="2379663"/>
              <a:ext cx="560388" cy="1101725"/>
            </a:xfrm>
            <a:custGeom>
              <a:avLst/>
              <a:gdLst>
                <a:gd name="T0" fmla="*/ 110 w 157"/>
                <a:gd name="T1" fmla="*/ 309 h 309"/>
                <a:gd name="T2" fmla="*/ 107 w 157"/>
                <a:gd name="T3" fmla="*/ 307 h 309"/>
                <a:gd name="T4" fmla="*/ 55 w 157"/>
                <a:gd name="T5" fmla="*/ 24 h 309"/>
                <a:gd name="T6" fmla="*/ 154 w 157"/>
                <a:gd name="T7" fmla="*/ 16 h 309"/>
                <a:gd name="T8" fmla="*/ 156 w 157"/>
                <a:gd name="T9" fmla="*/ 21 h 309"/>
                <a:gd name="T10" fmla="*/ 151 w 157"/>
                <a:gd name="T11" fmla="*/ 23 h 309"/>
                <a:gd name="T12" fmla="*/ 61 w 157"/>
                <a:gd name="T13" fmla="*/ 29 h 309"/>
                <a:gd name="T14" fmla="*/ 114 w 157"/>
                <a:gd name="T15" fmla="*/ 304 h 309"/>
                <a:gd name="T16" fmla="*/ 112 w 157"/>
                <a:gd name="T17" fmla="*/ 309 h 309"/>
                <a:gd name="T18" fmla="*/ 110 w 157"/>
                <a:gd name="T19" fmla="*/ 30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309">
                  <a:moveTo>
                    <a:pt x="110" y="309"/>
                  </a:moveTo>
                  <a:cubicBezTo>
                    <a:pt x="109" y="309"/>
                    <a:pt x="108" y="309"/>
                    <a:pt x="107" y="307"/>
                  </a:cubicBezTo>
                  <a:cubicBezTo>
                    <a:pt x="103" y="298"/>
                    <a:pt x="0" y="87"/>
                    <a:pt x="55" y="24"/>
                  </a:cubicBezTo>
                  <a:cubicBezTo>
                    <a:pt x="74" y="3"/>
                    <a:pt x="107" y="0"/>
                    <a:pt x="154" y="16"/>
                  </a:cubicBezTo>
                  <a:cubicBezTo>
                    <a:pt x="156" y="17"/>
                    <a:pt x="157" y="19"/>
                    <a:pt x="156" y="21"/>
                  </a:cubicBezTo>
                  <a:cubicBezTo>
                    <a:pt x="155" y="23"/>
                    <a:pt x="153" y="24"/>
                    <a:pt x="151" y="23"/>
                  </a:cubicBezTo>
                  <a:cubicBezTo>
                    <a:pt x="108" y="8"/>
                    <a:pt x="77" y="10"/>
                    <a:pt x="61" y="29"/>
                  </a:cubicBezTo>
                  <a:cubicBezTo>
                    <a:pt x="9" y="89"/>
                    <a:pt x="113" y="302"/>
                    <a:pt x="114" y="304"/>
                  </a:cubicBezTo>
                  <a:cubicBezTo>
                    <a:pt x="115" y="306"/>
                    <a:pt x="114" y="308"/>
                    <a:pt x="112" y="309"/>
                  </a:cubicBezTo>
                  <a:cubicBezTo>
                    <a:pt x="112" y="309"/>
                    <a:pt x="111" y="309"/>
                    <a:pt x="110" y="30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62"/>
            <p:cNvSpPr>
              <a:spLocks/>
            </p:cNvSpPr>
            <p:nvPr/>
          </p:nvSpPr>
          <p:spPr bwMode="auto">
            <a:xfrm>
              <a:off x="6813551" y="2725738"/>
              <a:ext cx="503238" cy="755650"/>
            </a:xfrm>
            <a:custGeom>
              <a:avLst/>
              <a:gdLst>
                <a:gd name="T0" fmla="*/ 5 w 141"/>
                <a:gd name="T1" fmla="*/ 212 h 212"/>
                <a:gd name="T2" fmla="*/ 2 w 141"/>
                <a:gd name="T3" fmla="*/ 212 h 212"/>
                <a:gd name="T4" fmla="*/ 2 w 141"/>
                <a:gd name="T5" fmla="*/ 206 h 212"/>
                <a:gd name="T6" fmla="*/ 108 w 141"/>
                <a:gd name="T7" fmla="*/ 19 h 212"/>
                <a:gd name="T8" fmla="*/ 55 w 141"/>
                <a:gd name="T9" fmla="*/ 18 h 212"/>
                <a:gd name="T10" fmla="*/ 51 w 141"/>
                <a:gd name="T11" fmla="*/ 15 h 212"/>
                <a:gd name="T12" fmla="*/ 53 w 141"/>
                <a:gd name="T13" fmla="*/ 10 h 212"/>
                <a:gd name="T14" fmla="*/ 114 w 141"/>
                <a:gd name="T15" fmla="*/ 14 h 212"/>
                <a:gd name="T16" fmla="*/ 8 w 141"/>
                <a:gd name="T17" fmla="*/ 211 h 212"/>
                <a:gd name="T18" fmla="*/ 5 w 141"/>
                <a:gd name="T19"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212">
                  <a:moveTo>
                    <a:pt x="5" y="212"/>
                  </a:moveTo>
                  <a:cubicBezTo>
                    <a:pt x="4" y="212"/>
                    <a:pt x="3" y="212"/>
                    <a:pt x="2" y="212"/>
                  </a:cubicBezTo>
                  <a:cubicBezTo>
                    <a:pt x="1" y="210"/>
                    <a:pt x="0" y="208"/>
                    <a:pt x="2" y="206"/>
                  </a:cubicBezTo>
                  <a:cubicBezTo>
                    <a:pt x="38" y="164"/>
                    <a:pt x="128" y="49"/>
                    <a:pt x="108" y="19"/>
                  </a:cubicBezTo>
                  <a:cubicBezTo>
                    <a:pt x="102" y="9"/>
                    <a:pt x="84" y="9"/>
                    <a:pt x="55" y="18"/>
                  </a:cubicBezTo>
                  <a:cubicBezTo>
                    <a:pt x="53" y="18"/>
                    <a:pt x="51" y="17"/>
                    <a:pt x="51" y="15"/>
                  </a:cubicBezTo>
                  <a:cubicBezTo>
                    <a:pt x="50" y="13"/>
                    <a:pt x="51" y="11"/>
                    <a:pt x="53" y="10"/>
                  </a:cubicBezTo>
                  <a:cubicBezTo>
                    <a:pt x="86" y="0"/>
                    <a:pt x="106" y="2"/>
                    <a:pt x="114" y="14"/>
                  </a:cubicBezTo>
                  <a:cubicBezTo>
                    <a:pt x="141" y="55"/>
                    <a:pt x="21" y="195"/>
                    <a:pt x="8" y="211"/>
                  </a:cubicBezTo>
                  <a:cubicBezTo>
                    <a:pt x="7" y="212"/>
                    <a:pt x="6" y="212"/>
                    <a:pt x="5" y="21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63"/>
            <p:cNvSpPr>
              <a:spLocks/>
            </p:cNvSpPr>
            <p:nvPr/>
          </p:nvSpPr>
          <p:spPr bwMode="auto">
            <a:xfrm>
              <a:off x="6046788" y="2165351"/>
              <a:ext cx="628650" cy="1316038"/>
            </a:xfrm>
            <a:custGeom>
              <a:avLst/>
              <a:gdLst>
                <a:gd name="T0" fmla="*/ 82 w 176"/>
                <a:gd name="T1" fmla="*/ 369 h 369"/>
                <a:gd name="T2" fmla="*/ 78 w 176"/>
                <a:gd name="T3" fmla="*/ 367 h 369"/>
                <a:gd name="T4" fmla="*/ 76 w 176"/>
                <a:gd name="T5" fmla="*/ 25 h 369"/>
                <a:gd name="T6" fmla="*/ 173 w 176"/>
                <a:gd name="T7" fmla="*/ 14 h 369"/>
                <a:gd name="T8" fmla="*/ 176 w 176"/>
                <a:gd name="T9" fmla="*/ 19 h 369"/>
                <a:gd name="T10" fmla="*/ 171 w 176"/>
                <a:gd name="T11" fmla="*/ 21 h 369"/>
                <a:gd name="T12" fmla="*/ 81 w 176"/>
                <a:gd name="T13" fmla="*/ 31 h 369"/>
                <a:gd name="T14" fmla="*/ 86 w 176"/>
                <a:gd name="T15" fmla="*/ 365 h 369"/>
                <a:gd name="T16" fmla="*/ 83 w 176"/>
                <a:gd name="T17" fmla="*/ 369 h 369"/>
                <a:gd name="T18" fmla="*/ 82 w 176"/>
                <a:gd name="T19"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369">
                  <a:moveTo>
                    <a:pt x="82" y="369"/>
                  </a:moveTo>
                  <a:cubicBezTo>
                    <a:pt x="80" y="369"/>
                    <a:pt x="79" y="368"/>
                    <a:pt x="78" y="367"/>
                  </a:cubicBezTo>
                  <a:cubicBezTo>
                    <a:pt x="75" y="356"/>
                    <a:pt x="0" y="99"/>
                    <a:pt x="76" y="25"/>
                  </a:cubicBezTo>
                  <a:cubicBezTo>
                    <a:pt x="98" y="4"/>
                    <a:pt x="131" y="0"/>
                    <a:pt x="173" y="14"/>
                  </a:cubicBezTo>
                  <a:cubicBezTo>
                    <a:pt x="175" y="14"/>
                    <a:pt x="176" y="17"/>
                    <a:pt x="176" y="19"/>
                  </a:cubicBezTo>
                  <a:cubicBezTo>
                    <a:pt x="175" y="21"/>
                    <a:pt x="173" y="22"/>
                    <a:pt x="171" y="21"/>
                  </a:cubicBezTo>
                  <a:cubicBezTo>
                    <a:pt x="131" y="8"/>
                    <a:pt x="101" y="11"/>
                    <a:pt x="81" y="31"/>
                  </a:cubicBezTo>
                  <a:cubicBezTo>
                    <a:pt x="8" y="101"/>
                    <a:pt x="85" y="362"/>
                    <a:pt x="86" y="365"/>
                  </a:cubicBezTo>
                  <a:cubicBezTo>
                    <a:pt x="86" y="367"/>
                    <a:pt x="85" y="369"/>
                    <a:pt x="83" y="369"/>
                  </a:cubicBezTo>
                  <a:cubicBezTo>
                    <a:pt x="83" y="369"/>
                    <a:pt x="82" y="369"/>
                    <a:pt x="82" y="36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38590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Signs that a </a:t>
            </a:r>
            <a:r>
              <a:rPr lang="en-US" dirty="0" err="1"/>
              <a:t>serverless</a:t>
            </a:r>
            <a:r>
              <a:rPr lang="en-US" dirty="0"/>
              <a:t> pattern might be useful for a given scenario</a:t>
            </a:r>
          </a:p>
        </p:txBody>
      </p:sp>
      <p:sp>
        <p:nvSpPr>
          <p:cNvPr id="3" name="Text Placeholder 2"/>
          <p:cNvSpPr>
            <a:spLocks noGrp="1"/>
          </p:cNvSpPr>
          <p:nvPr>
            <p:ph type="body" sz="quarter" idx="10"/>
          </p:nvPr>
        </p:nvSpPr>
        <p:spPr>
          <a:xfrm>
            <a:off x="269240" y="1835948"/>
            <a:ext cx="11653523" cy="3382529"/>
          </a:xfrm>
        </p:spPr>
        <p:txBody>
          <a:bodyPr/>
          <a:lstStyle/>
          <a:p>
            <a:pPr marL="742950" indent="-742950">
              <a:buAutoNum type="arabicPeriod"/>
            </a:pPr>
            <a:r>
              <a:rPr lang="en-US" dirty="0"/>
              <a:t>Stateless </a:t>
            </a:r>
            <a:r>
              <a:rPr lang="en-US" dirty="0">
                <a:sym typeface="Wingdings" panose="05000000000000000000" pitchFamily="2" charset="2"/>
              </a:rPr>
              <a:t> Scale</a:t>
            </a:r>
            <a:endParaRPr lang="en-US" dirty="0"/>
          </a:p>
          <a:p>
            <a:pPr marL="742950" indent="-742950">
              <a:buAutoNum type="arabicPeriod"/>
            </a:pPr>
            <a:r>
              <a:rPr lang="en-US" dirty="0"/>
              <a:t>Not worth deploying a traditional backend</a:t>
            </a:r>
          </a:p>
          <a:p>
            <a:pPr marL="742950" indent="-742950">
              <a:buAutoNum type="arabicPeriod"/>
            </a:pPr>
            <a:r>
              <a:rPr lang="en-US" dirty="0"/>
              <a:t>Workload is sporadic (very low &amp; high scale)</a:t>
            </a:r>
          </a:p>
          <a:p>
            <a:pPr marL="742950" indent="-742950">
              <a:buAutoNum type="arabicPeriod"/>
            </a:pPr>
            <a:r>
              <a:rPr lang="en-US" dirty="0"/>
              <a:t>Dev ops favored versus dedicated ops</a:t>
            </a:r>
          </a:p>
          <a:p>
            <a:pPr marL="742950" indent="-742950">
              <a:buAutoNum type="arabicPeriod"/>
            </a:pPr>
            <a:r>
              <a:rPr lang="en-US" dirty="0"/>
              <a:t>Lots of different services involved that need “glue”</a:t>
            </a:r>
          </a:p>
        </p:txBody>
      </p:sp>
    </p:spTree>
    <p:extLst>
      <p:ext uri="{BB962C8B-B14F-4D97-AF65-F5344CB8AC3E}">
        <p14:creationId xmlns:p14="http://schemas.microsoft.com/office/powerpoint/2010/main" val="728226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2197100" y="2438400"/>
            <a:ext cx="7797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2200275" y="2709863"/>
            <a:ext cx="1698626" cy="1738313"/>
            <a:chOff x="2200275" y="2709863"/>
            <a:chExt cx="1698626" cy="1738313"/>
          </a:xfrm>
        </p:grpSpPr>
        <p:sp>
          <p:nvSpPr>
            <p:cNvPr id="7" name="Freeform 5"/>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6"/>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Freeform 7"/>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8"/>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Freeform 10"/>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1"/>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2"/>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Rectangle 13"/>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4"/>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Rectangle 15"/>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6"/>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7"/>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Rectangle 18"/>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19"/>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0"/>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1"/>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22"/>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92"/>
            <p:cNvSpPr>
              <a:spLocks noChangeArrowheads="1"/>
            </p:cNvSpPr>
            <p:nvPr/>
          </p:nvSpPr>
          <p:spPr bwMode="auto">
            <a:xfrm>
              <a:off x="2200275" y="4154488"/>
              <a:ext cx="3794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Eve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95" name="Rectangle 93"/>
            <p:cNvSpPr>
              <a:spLocks noChangeArrowheads="1"/>
            </p:cNvSpPr>
            <p:nvPr/>
          </p:nvSpPr>
          <p:spPr bwMode="auto">
            <a:xfrm>
              <a:off x="2463800" y="4154488"/>
              <a:ext cx="1619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96" name="Rectangle 94"/>
            <p:cNvSpPr>
              <a:spLocks noChangeArrowheads="1"/>
            </p:cNvSpPr>
            <p:nvPr/>
          </p:nvSpPr>
          <p:spPr bwMode="auto">
            <a:xfrm>
              <a:off x="2535238" y="4154488"/>
              <a:ext cx="10747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y 15 minutes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99" name="Freeform 97"/>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Freeform 98"/>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 name="Group 3"/>
          <p:cNvGrpSpPr/>
          <p:nvPr/>
        </p:nvGrpSpPr>
        <p:grpSpPr>
          <a:xfrm>
            <a:off x="7820025" y="2435225"/>
            <a:ext cx="2178051" cy="2012951"/>
            <a:chOff x="7820025" y="2435225"/>
            <a:chExt cx="2178051" cy="2012951"/>
          </a:xfrm>
        </p:grpSpPr>
        <p:sp>
          <p:nvSpPr>
            <p:cNvPr id="51" name="Freeform 49"/>
            <p:cNvSpPr>
              <a:spLocks/>
            </p:cNvSpPr>
            <p:nvPr/>
          </p:nvSpPr>
          <p:spPr bwMode="auto">
            <a:xfrm>
              <a:off x="8609013" y="2940050"/>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0"/>
            <p:cNvSpPr>
              <a:spLocks/>
            </p:cNvSpPr>
            <p:nvPr/>
          </p:nvSpPr>
          <p:spPr bwMode="auto">
            <a:xfrm>
              <a:off x="8609013" y="2767013"/>
              <a:ext cx="1127125"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Rectangle 51"/>
            <p:cNvSpPr>
              <a:spLocks noChangeArrowheads="1"/>
            </p:cNvSpPr>
            <p:nvPr/>
          </p:nvSpPr>
          <p:spPr bwMode="auto">
            <a:xfrm>
              <a:off x="9032875"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Rectangle 52"/>
            <p:cNvSpPr>
              <a:spLocks noChangeArrowheads="1"/>
            </p:cNvSpPr>
            <p:nvPr/>
          </p:nvSpPr>
          <p:spPr bwMode="auto">
            <a:xfrm>
              <a:off x="9032875"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53"/>
            <p:cNvSpPr>
              <a:spLocks noChangeArrowheads="1"/>
            </p:cNvSpPr>
            <p:nvPr/>
          </p:nvSpPr>
          <p:spPr bwMode="auto">
            <a:xfrm>
              <a:off x="9032875"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Rectangle 54"/>
            <p:cNvSpPr>
              <a:spLocks noChangeArrowheads="1"/>
            </p:cNvSpPr>
            <p:nvPr/>
          </p:nvSpPr>
          <p:spPr bwMode="auto">
            <a:xfrm>
              <a:off x="9032875"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Rectangle 55"/>
            <p:cNvSpPr>
              <a:spLocks noChangeArrowheads="1"/>
            </p:cNvSpPr>
            <p:nvPr/>
          </p:nvSpPr>
          <p:spPr bwMode="auto">
            <a:xfrm>
              <a:off x="9371013"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Rectangle 56"/>
            <p:cNvSpPr>
              <a:spLocks noChangeArrowheads="1"/>
            </p:cNvSpPr>
            <p:nvPr/>
          </p:nvSpPr>
          <p:spPr bwMode="auto">
            <a:xfrm>
              <a:off x="9371013"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Rectangle 57"/>
            <p:cNvSpPr>
              <a:spLocks noChangeArrowheads="1"/>
            </p:cNvSpPr>
            <p:nvPr/>
          </p:nvSpPr>
          <p:spPr bwMode="auto">
            <a:xfrm>
              <a:off x="9371013"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Rectangle 58"/>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59"/>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60"/>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61"/>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62"/>
            <p:cNvSpPr>
              <a:spLocks noChangeArrowheads="1"/>
            </p:cNvSpPr>
            <p:nvPr/>
          </p:nvSpPr>
          <p:spPr bwMode="auto">
            <a:xfrm>
              <a:off x="8694738"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Rectangle 63"/>
            <p:cNvSpPr>
              <a:spLocks noChangeArrowheads="1"/>
            </p:cNvSpPr>
            <p:nvPr/>
          </p:nvSpPr>
          <p:spPr bwMode="auto">
            <a:xfrm>
              <a:off x="8694738" y="34766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Rectangle 64"/>
            <p:cNvSpPr>
              <a:spLocks noChangeArrowheads="1"/>
            </p:cNvSpPr>
            <p:nvPr/>
          </p:nvSpPr>
          <p:spPr bwMode="auto">
            <a:xfrm>
              <a:off x="9032875"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65"/>
            <p:cNvSpPr>
              <a:spLocks noChangeArrowheads="1"/>
            </p:cNvSpPr>
            <p:nvPr/>
          </p:nvSpPr>
          <p:spPr bwMode="auto">
            <a:xfrm>
              <a:off x="9371013"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Freeform 66"/>
            <p:cNvSpPr>
              <a:spLocks noEditPoints="1"/>
            </p:cNvSpPr>
            <p:nvPr/>
          </p:nvSpPr>
          <p:spPr bwMode="auto">
            <a:xfrm>
              <a:off x="8609013" y="2940050"/>
              <a:ext cx="822325" cy="792163"/>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67"/>
            <p:cNvSpPr>
              <a:spLocks/>
            </p:cNvSpPr>
            <p:nvPr/>
          </p:nvSpPr>
          <p:spPr bwMode="auto">
            <a:xfrm>
              <a:off x="8609013" y="27670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Freeform 68"/>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Freeform 69"/>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Freeform 70"/>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Freeform 71"/>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72"/>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73"/>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74"/>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Rectangle 75"/>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Freeform 76"/>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Freeform 77"/>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Freeform 91"/>
            <p:cNvSpPr>
              <a:spLocks noEditPoints="1"/>
            </p:cNvSpPr>
            <p:nvPr/>
          </p:nvSpPr>
          <p:spPr bwMode="auto">
            <a:xfrm>
              <a:off x="8345488" y="2435225"/>
              <a:ext cx="1652588" cy="166052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96"/>
            <p:cNvSpPr>
              <a:spLocks noChangeArrowheads="1"/>
            </p:cNvSpPr>
            <p:nvPr/>
          </p:nvSpPr>
          <p:spPr bwMode="auto">
            <a:xfrm>
              <a:off x="8751888" y="4154488"/>
              <a:ext cx="987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Clean table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01" name="Freeform 99"/>
            <p:cNvSpPr>
              <a:spLocks noEditPoints="1"/>
            </p:cNvSpPr>
            <p:nvPr/>
          </p:nvSpPr>
          <p:spPr bwMode="auto">
            <a:xfrm>
              <a:off x="7820025"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Freeform 100"/>
            <p:cNvSpPr>
              <a:spLocks/>
            </p:cNvSpPr>
            <p:nvPr/>
          </p:nvSpPr>
          <p:spPr bwMode="auto">
            <a:xfrm>
              <a:off x="8094663"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 name="Group 1"/>
          <p:cNvGrpSpPr/>
          <p:nvPr/>
        </p:nvGrpSpPr>
        <p:grpSpPr>
          <a:xfrm>
            <a:off x="4019550" y="2435225"/>
            <a:ext cx="3544888" cy="2012951"/>
            <a:chOff x="4019550" y="2435225"/>
            <a:chExt cx="3544888" cy="2012951"/>
          </a:xfrm>
        </p:grpSpPr>
        <p:sp>
          <p:nvSpPr>
            <p:cNvPr id="25" name="Freeform 23"/>
            <p:cNvSpPr>
              <a:spLocks/>
            </p:cNvSpPr>
            <p:nvPr/>
          </p:nvSpPr>
          <p:spPr bwMode="auto">
            <a:xfrm>
              <a:off x="5367338" y="2986088"/>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24"/>
            <p:cNvSpPr>
              <a:spLocks/>
            </p:cNvSpPr>
            <p:nvPr/>
          </p:nvSpPr>
          <p:spPr bwMode="auto">
            <a:xfrm>
              <a:off x="5367338" y="2811463"/>
              <a:ext cx="1127125" cy="174625"/>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Rectangle 25"/>
            <p:cNvSpPr>
              <a:spLocks noChangeArrowheads="1"/>
            </p:cNvSpPr>
            <p:nvPr/>
          </p:nvSpPr>
          <p:spPr bwMode="auto">
            <a:xfrm>
              <a:off x="5791200"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Rectangle 26"/>
            <p:cNvSpPr>
              <a:spLocks noChangeArrowheads="1"/>
            </p:cNvSpPr>
            <p:nvPr/>
          </p:nvSpPr>
          <p:spPr bwMode="auto">
            <a:xfrm>
              <a:off x="5791200" y="30575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Rectangle 27"/>
            <p:cNvSpPr>
              <a:spLocks noChangeArrowheads="1"/>
            </p:cNvSpPr>
            <p:nvPr/>
          </p:nvSpPr>
          <p:spPr bwMode="auto">
            <a:xfrm>
              <a:off x="5791200"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28"/>
            <p:cNvSpPr>
              <a:spLocks noChangeArrowheads="1"/>
            </p:cNvSpPr>
            <p:nvPr/>
          </p:nvSpPr>
          <p:spPr bwMode="auto">
            <a:xfrm>
              <a:off x="5791200" y="32908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29"/>
            <p:cNvSpPr>
              <a:spLocks noChangeArrowheads="1"/>
            </p:cNvSpPr>
            <p:nvPr/>
          </p:nvSpPr>
          <p:spPr bwMode="auto">
            <a:xfrm>
              <a:off x="6129338"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30"/>
            <p:cNvSpPr>
              <a:spLocks noChangeArrowheads="1"/>
            </p:cNvSpPr>
            <p:nvPr/>
          </p:nvSpPr>
          <p:spPr bwMode="auto">
            <a:xfrm>
              <a:off x="6129338"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31"/>
            <p:cNvSpPr>
              <a:spLocks noChangeArrowheads="1"/>
            </p:cNvSpPr>
            <p:nvPr/>
          </p:nvSpPr>
          <p:spPr bwMode="auto">
            <a:xfrm>
              <a:off x="5454650" y="3057525"/>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Rectangle 32"/>
            <p:cNvSpPr>
              <a:spLocks noChangeArrowheads="1"/>
            </p:cNvSpPr>
            <p:nvPr/>
          </p:nvSpPr>
          <p:spPr bwMode="auto">
            <a:xfrm>
              <a:off x="5454650" y="3057525"/>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3"/>
            <p:cNvSpPr>
              <a:spLocks noChangeArrowheads="1"/>
            </p:cNvSpPr>
            <p:nvPr/>
          </p:nvSpPr>
          <p:spPr bwMode="auto">
            <a:xfrm>
              <a:off x="5454650" y="3290888"/>
              <a:ext cx="280988"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34"/>
            <p:cNvSpPr>
              <a:spLocks noChangeArrowheads="1"/>
            </p:cNvSpPr>
            <p:nvPr/>
          </p:nvSpPr>
          <p:spPr bwMode="auto">
            <a:xfrm>
              <a:off x="5454650" y="3290888"/>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35"/>
            <p:cNvSpPr>
              <a:spLocks noChangeArrowheads="1"/>
            </p:cNvSpPr>
            <p:nvPr/>
          </p:nvSpPr>
          <p:spPr bwMode="auto">
            <a:xfrm>
              <a:off x="5454650" y="3521075"/>
              <a:ext cx="280988"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36"/>
            <p:cNvSpPr>
              <a:spLocks noChangeArrowheads="1"/>
            </p:cNvSpPr>
            <p:nvPr/>
          </p:nvSpPr>
          <p:spPr bwMode="auto">
            <a:xfrm>
              <a:off x="5454650" y="3521075"/>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37"/>
            <p:cNvSpPr>
              <a:spLocks noChangeArrowheads="1"/>
            </p:cNvSpPr>
            <p:nvPr/>
          </p:nvSpPr>
          <p:spPr bwMode="auto">
            <a:xfrm>
              <a:off x="5791200"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Rectangle 38"/>
            <p:cNvSpPr>
              <a:spLocks noChangeArrowheads="1"/>
            </p:cNvSpPr>
            <p:nvPr/>
          </p:nvSpPr>
          <p:spPr bwMode="auto">
            <a:xfrm>
              <a:off x="6129338"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39"/>
            <p:cNvSpPr>
              <a:spLocks/>
            </p:cNvSpPr>
            <p:nvPr/>
          </p:nvSpPr>
          <p:spPr bwMode="auto">
            <a:xfrm>
              <a:off x="5367338" y="2986088"/>
              <a:ext cx="822325" cy="792163"/>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0"/>
            <p:cNvSpPr>
              <a:spLocks/>
            </p:cNvSpPr>
            <p:nvPr/>
          </p:nvSpPr>
          <p:spPr bwMode="auto">
            <a:xfrm>
              <a:off x="5367338" y="2811463"/>
              <a:ext cx="984250" cy="174625"/>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1"/>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Freeform 42"/>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43"/>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Freeform 44"/>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Freeform 45"/>
            <p:cNvSpPr>
              <a:spLocks/>
            </p:cNvSpPr>
            <p:nvPr/>
          </p:nvSpPr>
          <p:spPr bwMode="auto">
            <a:xfrm>
              <a:off x="5608638" y="3057525"/>
              <a:ext cx="127000" cy="173038"/>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Freeform 46"/>
            <p:cNvSpPr>
              <a:spLocks/>
            </p:cNvSpPr>
            <p:nvPr/>
          </p:nvSpPr>
          <p:spPr bwMode="auto">
            <a:xfrm>
              <a:off x="5454650" y="3290888"/>
              <a:ext cx="280988" cy="174625"/>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47"/>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8"/>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Freeform 78"/>
            <p:cNvSpPr>
              <a:spLocks/>
            </p:cNvSpPr>
            <p:nvPr/>
          </p:nvSpPr>
          <p:spPr bwMode="auto">
            <a:xfrm>
              <a:off x="4883150" y="2909888"/>
              <a:ext cx="766763" cy="750888"/>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Freeform 79"/>
            <p:cNvSpPr>
              <a:spLocks/>
            </p:cNvSpPr>
            <p:nvPr/>
          </p:nvSpPr>
          <p:spPr bwMode="auto">
            <a:xfrm>
              <a:off x="5160963" y="2992438"/>
              <a:ext cx="401638" cy="388938"/>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Freeform 80"/>
            <p:cNvSpPr>
              <a:spLocks noEditPoints="1"/>
            </p:cNvSpPr>
            <p:nvPr/>
          </p:nvSpPr>
          <p:spPr bwMode="auto">
            <a:xfrm>
              <a:off x="5160963" y="2997200"/>
              <a:ext cx="393700" cy="384175"/>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Freeform 81"/>
            <p:cNvSpPr>
              <a:spLocks noEditPoints="1"/>
            </p:cNvSpPr>
            <p:nvPr/>
          </p:nvSpPr>
          <p:spPr bwMode="auto">
            <a:xfrm>
              <a:off x="5172075" y="2992438"/>
              <a:ext cx="236538" cy="306388"/>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82"/>
            <p:cNvSpPr>
              <a:spLocks/>
            </p:cNvSpPr>
            <p:nvPr/>
          </p:nvSpPr>
          <p:spPr bwMode="auto">
            <a:xfrm>
              <a:off x="5160963" y="2992438"/>
              <a:ext cx="304800" cy="325438"/>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Freeform 83"/>
            <p:cNvSpPr>
              <a:spLocks noEditPoints="1"/>
            </p:cNvSpPr>
            <p:nvPr/>
          </p:nvSpPr>
          <p:spPr bwMode="auto">
            <a:xfrm>
              <a:off x="5100638" y="3325813"/>
              <a:ext cx="120650" cy="120650"/>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84"/>
            <p:cNvSpPr>
              <a:spLocks/>
            </p:cNvSpPr>
            <p:nvPr/>
          </p:nvSpPr>
          <p:spPr bwMode="auto">
            <a:xfrm>
              <a:off x="5100638" y="3325813"/>
              <a:ext cx="120650" cy="120650"/>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85"/>
            <p:cNvSpPr>
              <a:spLocks/>
            </p:cNvSpPr>
            <p:nvPr/>
          </p:nvSpPr>
          <p:spPr bwMode="auto">
            <a:xfrm>
              <a:off x="4487863" y="2562225"/>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86"/>
            <p:cNvSpPr>
              <a:spLocks/>
            </p:cNvSpPr>
            <p:nvPr/>
          </p:nvSpPr>
          <p:spPr bwMode="auto">
            <a:xfrm>
              <a:off x="4019550" y="2562225"/>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Freeform 87"/>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Freeform 88"/>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Freeform 89"/>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Freeform 90"/>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7" name="Rectangle 95"/>
            <p:cNvSpPr>
              <a:spLocks noChangeArrowheads="1"/>
            </p:cNvSpPr>
            <p:nvPr/>
          </p:nvSpPr>
          <p:spPr bwMode="auto">
            <a:xfrm>
              <a:off x="4800600" y="4154488"/>
              <a:ext cx="2208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Find and clean invalid data</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03" name="Freeform 101"/>
            <p:cNvSpPr>
              <a:spLocks noEditPoints="1"/>
            </p:cNvSpPr>
            <p:nvPr/>
          </p:nvSpPr>
          <p:spPr bwMode="auto">
            <a:xfrm>
              <a:off x="4041775" y="2435225"/>
              <a:ext cx="3522663" cy="1660525"/>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06"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07"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dirty="0">
                <a:gradFill>
                  <a:gsLst>
                    <a:gs pos="1250">
                      <a:srgbClr val="0078D7"/>
                    </a:gs>
                    <a:gs pos="99000">
                      <a:srgbClr val="0078D7"/>
                    </a:gs>
                  </a:gsLst>
                  <a:lin ang="5400000" scaled="0"/>
                </a:gradFill>
                <a:latin typeface="Segoe UI Light"/>
              </a:rPr>
              <a:t>Example: Timer based processing</a:t>
            </a:r>
            <a:endPar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12979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35175" y="1905000"/>
            <a:ext cx="8121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 name="Group 1"/>
          <p:cNvGrpSpPr/>
          <p:nvPr/>
        </p:nvGrpSpPr>
        <p:grpSpPr>
          <a:xfrm>
            <a:off x="2035175" y="1908175"/>
            <a:ext cx="1771650" cy="3090863"/>
            <a:chOff x="2035175" y="1908175"/>
            <a:chExt cx="1771650" cy="3090863"/>
          </a:xfrm>
        </p:grpSpPr>
        <p:sp>
          <p:nvSpPr>
            <p:cNvPr id="6" name="Rectangle 5"/>
            <p:cNvSpPr>
              <a:spLocks noChangeArrowheads="1"/>
            </p:cNvSpPr>
            <p:nvPr/>
          </p:nvSpPr>
          <p:spPr bwMode="auto">
            <a:xfrm>
              <a:off x="2147888" y="4475163"/>
              <a:ext cx="1152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File added to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 name="Rectangle 6"/>
            <p:cNvSpPr>
              <a:spLocks noChangeArrowheads="1"/>
            </p:cNvSpPr>
            <p:nvPr/>
          </p:nvSpPr>
          <p:spPr bwMode="auto">
            <a:xfrm>
              <a:off x="2155825" y="4694238"/>
              <a:ext cx="1138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Blob Storage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4" name="Freeform 13"/>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4"/>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5"/>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6"/>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63"/>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Freeform 64"/>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Freeform 65"/>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Freeform 66"/>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Freeform 67"/>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68"/>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Freeform 69"/>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Freeform 70"/>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Freeform 71"/>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Freeform 72"/>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Freeform 73"/>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Freeform 74"/>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 name="Group 2"/>
          <p:cNvGrpSpPr/>
          <p:nvPr/>
        </p:nvGrpSpPr>
        <p:grpSpPr>
          <a:xfrm>
            <a:off x="3927475" y="2759075"/>
            <a:ext cx="3913188" cy="2020888"/>
            <a:chOff x="3927475" y="2759075"/>
            <a:chExt cx="3913188" cy="2020888"/>
          </a:xfrm>
        </p:grpSpPr>
        <p:sp>
          <p:nvSpPr>
            <p:cNvPr id="18" name="Freeform 17"/>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8"/>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1"/>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2"/>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23"/>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Rectangle 24"/>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Rectangle 25"/>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Rectangle 26"/>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Rectangle 27"/>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Rectangle 28"/>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29"/>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30"/>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31"/>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32"/>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Rectangle 33"/>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4"/>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35"/>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36"/>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37"/>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38"/>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39"/>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0"/>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1"/>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2"/>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Freeform 43"/>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44"/>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Rectangle 45"/>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Rectangle 46"/>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47"/>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48"/>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0"/>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1"/>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2"/>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3"/>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4"/>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Freeform 55"/>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Rectangle 56"/>
            <p:cNvSpPr>
              <a:spLocks noChangeArrowheads="1"/>
            </p:cNvSpPr>
            <p:nvPr/>
          </p:nvSpPr>
          <p:spPr bwMode="auto">
            <a:xfrm>
              <a:off x="4854575" y="4475163"/>
              <a:ext cx="198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T</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58" name="Rectangle 57"/>
            <p:cNvSpPr>
              <a:spLocks noChangeArrowheads="1"/>
            </p:cNvSpPr>
            <p:nvPr/>
          </p:nvSpPr>
          <p:spPr bwMode="auto">
            <a:xfrm>
              <a:off x="4922838" y="4475163"/>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ransfo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59" name="Rectangle 58"/>
            <p:cNvSpPr>
              <a:spLocks noChangeArrowheads="1"/>
            </p:cNvSpPr>
            <p:nvPr/>
          </p:nvSpPr>
          <p:spPr bwMode="auto">
            <a:xfrm>
              <a:off x="5387975"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0" name="Rectangle 59"/>
            <p:cNvSpPr>
              <a:spLocks noChangeArrowheads="1"/>
            </p:cNvSpPr>
            <p:nvPr/>
          </p:nvSpPr>
          <p:spPr bwMode="auto">
            <a:xfrm>
              <a:off x="5448300" y="4475163"/>
              <a:ext cx="1265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m CSV to data</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1" name="Rectangle 60"/>
            <p:cNvSpPr>
              <a:spLocks noChangeArrowheads="1"/>
            </p:cNvSpPr>
            <p:nvPr/>
          </p:nvSpPr>
          <p:spPr bwMode="auto">
            <a:xfrm>
              <a:off x="6589713"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2" name="Rectangle 61"/>
            <p:cNvSpPr>
              <a:spLocks noChangeArrowheads="1"/>
            </p:cNvSpPr>
            <p:nvPr/>
          </p:nvSpPr>
          <p:spPr bwMode="auto">
            <a:xfrm>
              <a:off x="6646863" y="4475163"/>
              <a:ext cx="412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ows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3" name="Freeform 62"/>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Freeform 75"/>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Freeform 76"/>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Freeform 77"/>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Freeform 78"/>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79"/>
            <p:cNvSpPr>
              <a:spLocks noChangeArrowheads="1"/>
            </p:cNvSpPr>
            <p:nvPr/>
          </p:nvSpPr>
          <p:spPr bwMode="auto">
            <a:xfrm>
              <a:off x="4821238" y="3549650"/>
              <a:ext cx="3825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a:ln>
                    <a:noFill/>
                  </a:ln>
                  <a:solidFill>
                    <a:srgbClr val="0072C6"/>
                  </a:solidFill>
                  <a:effectLst/>
                  <a:uLnTx/>
                  <a:uFillTx/>
                  <a:latin typeface="Segoe UI Black" panose="020B0A02040204020203" pitchFamily="34" charset="0"/>
                </a:rPr>
                <a:t>CSV</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grpSp>
      <p:grpSp>
        <p:nvGrpSpPr>
          <p:cNvPr id="92" name="Group 91"/>
          <p:cNvGrpSpPr/>
          <p:nvPr/>
        </p:nvGrpSpPr>
        <p:grpSpPr>
          <a:xfrm>
            <a:off x="7983538" y="2759075"/>
            <a:ext cx="2176462" cy="2239963"/>
            <a:chOff x="7983538" y="2759075"/>
            <a:chExt cx="2176462" cy="2239963"/>
          </a:xfrm>
        </p:grpSpPr>
        <p:sp>
          <p:nvSpPr>
            <p:cNvPr id="8" name="Freeform 7"/>
            <p:cNvSpPr>
              <a:spLocks noEditPoints="1"/>
            </p:cNvSpPr>
            <p:nvPr/>
          </p:nvSpPr>
          <p:spPr bwMode="auto">
            <a:xfrm>
              <a:off x="8509000" y="2759075"/>
              <a:ext cx="1651000" cy="1655763"/>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Rectangle 8"/>
            <p:cNvSpPr>
              <a:spLocks noChangeArrowheads="1"/>
            </p:cNvSpPr>
            <p:nvPr/>
          </p:nvSpPr>
          <p:spPr bwMode="auto">
            <a:xfrm>
              <a:off x="9012238" y="4475163"/>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P</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0" name="Rectangle 9"/>
            <p:cNvSpPr>
              <a:spLocks noChangeArrowheads="1"/>
            </p:cNvSpPr>
            <p:nvPr/>
          </p:nvSpPr>
          <p:spPr bwMode="auto">
            <a:xfrm>
              <a:off x="9097963" y="4475163"/>
              <a:ext cx="701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ower BI</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1" name="Rectangle 10"/>
            <p:cNvSpPr>
              <a:spLocks noChangeArrowheads="1"/>
            </p:cNvSpPr>
            <p:nvPr/>
          </p:nvSpPr>
          <p:spPr bwMode="auto">
            <a:xfrm>
              <a:off x="8820150" y="4694238"/>
              <a:ext cx="420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Cha</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2" name="Rectangle 11"/>
            <p:cNvSpPr>
              <a:spLocks noChangeArrowheads="1"/>
            </p:cNvSpPr>
            <p:nvPr/>
          </p:nvSpPr>
          <p:spPr bwMode="auto">
            <a:xfrm>
              <a:off x="9117013" y="46942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3" name="Rectangle 12"/>
            <p:cNvSpPr>
              <a:spLocks noChangeArrowheads="1"/>
            </p:cNvSpPr>
            <p:nvPr/>
          </p:nvSpPr>
          <p:spPr bwMode="auto">
            <a:xfrm>
              <a:off x="9185275" y="4694238"/>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t graphic</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0" name="Freeform 19"/>
            <p:cNvSpPr>
              <a:spLocks noEditPoints="1"/>
            </p:cNvSpPr>
            <p:nvPr/>
          </p:nvSpPr>
          <p:spPr bwMode="auto">
            <a:xfrm>
              <a:off x="7983538" y="3571875"/>
              <a:ext cx="295275" cy="30163"/>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20"/>
            <p:cNvSpPr>
              <a:spLocks/>
            </p:cNvSpPr>
            <p:nvPr/>
          </p:nvSpPr>
          <p:spPr bwMode="auto">
            <a:xfrm>
              <a:off x="825658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80"/>
            <p:cNvSpPr>
              <a:spLocks noChangeArrowheads="1"/>
            </p:cNvSpPr>
            <p:nvPr/>
          </p:nvSpPr>
          <p:spPr bwMode="auto">
            <a:xfrm>
              <a:off x="8847138" y="3602038"/>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81"/>
            <p:cNvSpPr>
              <a:spLocks noChangeArrowheads="1"/>
            </p:cNvSpPr>
            <p:nvPr/>
          </p:nvSpPr>
          <p:spPr bwMode="auto">
            <a:xfrm>
              <a:off x="9113838" y="3467100"/>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Rectangle 82"/>
            <p:cNvSpPr>
              <a:spLocks noChangeArrowheads="1"/>
            </p:cNvSpPr>
            <p:nvPr/>
          </p:nvSpPr>
          <p:spPr bwMode="auto">
            <a:xfrm>
              <a:off x="9383713" y="3681413"/>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Rectangle 83"/>
            <p:cNvSpPr>
              <a:spLocks noChangeArrowheads="1"/>
            </p:cNvSpPr>
            <p:nvPr/>
          </p:nvSpPr>
          <p:spPr bwMode="auto">
            <a:xfrm>
              <a:off x="9650413" y="3533775"/>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Freeform 84"/>
            <p:cNvSpPr>
              <a:spLocks/>
            </p:cNvSpPr>
            <p:nvPr/>
          </p:nvSpPr>
          <p:spPr bwMode="auto">
            <a:xfrm>
              <a:off x="8905875" y="3176588"/>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Oval 85"/>
            <p:cNvSpPr>
              <a:spLocks noChangeArrowheads="1"/>
            </p:cNvSpPr>
            <p:nvPr/>
          </p:nvSpPr>
          <p:spPr bwMode="auto">
            <a:xfrm>
              <a:off x="8847138" y="3402013"/>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Oval 86"/>
            <p:cNvSpPr>
              <a:spLocks noChangeArrowheads="1"/>
            </p:cNvSpPr>
            <p:nvPr/>
          </p:nvSpPr>
          <p:spPr bwMode="auto">
            <a:xfrm>
              <a:off x="9202738" y="3151188"/>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Oval 87"/>
            <p:cNvSpPr>
              <a:spLocks noChangeArrowheads="1"/>
            </p:cNvSpPr>
            <p:nvPr/>
          </p:nvSpPr>
          <p:spPr bwMode="auto">
            <a:xfrm>
              <a:off x="9386888" y="3421063"/>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Oval 88"/>
            <p:cNvSpPr>
              <a:spLocks noChangeArrowheads="1"/>
            </p:cNvSpPr>
            <p:nvPr/>
          </p:nvSpPr>
          <p:spPr bwMode="auto">
            <a:xfrm>
              <a:off x="9694863" y="3157538"/>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0"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91"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dirty="0">
                <a:gradFill>
                  <a:gsLst>
                    <a:gs pos="1250">
                      <a:srgbClr val="0078D7"/>
                    </a:gs>
                    <a:gs pos="99000">
                      <a:srgbClr val="0078D7"/>
                    </a:gs>
                  </a:gsLst>
                  <a:lin ang="5400000" scaled="0"/>
                </a:gradFill>
                <a:latin typeface="Segoe UI Light"/>
              </a:rPr>
              <a:t>Example: Azure service event processing</a:t>
            </a:r>
            <a:endPar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15190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57400" y="1905000"/>
            <a:ext cx="8077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 name="Group 1"/>
          <p:cNvGrpSpPr/>
          <p:nvPr/>
        </p:nvGrpSpPr>
        <p:grpSpPr>
          <a:xfrm>
            <a:off x="2057400" y="1905000"/>
            <a:ext cx="1727201" cy="3086100"/>
            <a:chOff x="2057400" y="1905000"/>
            <a:chExt cx="1727201" cy="3086100"/>
          </a:xfrm>
        </p:grpSpPr>
        <p:sp>
          <p:nvSpPr>
            <p:cNvPr id="6" name="Rectangle 5"/>
            <p:cNvSpPr>
              <a:spLocks noChangeArrowheads="1"/>
            </p:cNvSpPr>
            <p:nvPr/>
          </p:nvSpPr>
          <p:spPr bwMode="auto">
            <a:xfrm>
              <a:off x="2057400" y="447198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Excel file saved</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 name="Rectangle 6"/>
            <p:cNvSpPr>
              <a:spLocks noChangeArrowheads="1"/>
            </p:cNvSpPr>
            <p:nvPr/>
          </p:nvSpPr>
          <p:spPr bwMode="auto">
            <a:xfrm>
              <a:off x="2159000" y="4686300"/>
              <a:ext cx="1081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to OneDrive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5" name="Freeform 14"/>
            <p:cNvSpPr>
              <a:spLocks noEditPoints="1"/>
            </p:cNvSpPr>
            <p:nvPr/>
          </p:nvSpPr>
          <p:spPr bwMode="auto">
            <a:xfrm>
              <a:off x="2601913" y="2541588"/>
              <a:ext cx="30163" cy="296863"/>
            </a:xfrm>
            <a:custGeom>
              <a:avLst/>
              <a:gdLst>
                <a:gd name="T0" fmla="*/ 0 w 19"/>
                <a:gd name="T1" fmla="*/ 165 h 187"/>
                <a:gd name="T2" fmla="*/ 0 w 19"/>
                <a:gd name="T3" fmla="*/ 187 h 187"/>
                <a:gd name="T4" fmla="*/ 19 w 19"/>
                <a:gd name="T5" fmla="*/ 187 h 187"/>
                <a:gd name="T6" fmla="*/ 19 w 19"/>
                <a:gd name="T7" fmla="*/ 165 h 187"/>
                <a:gd name="T8" fmla="*/ 0 w 19"/>
                <a:gd name="T9" fmla="*/ 165 h 187"/>
                <a:gd name="T10" fmla="*/ 0 w 19"/>
                <a:gd name="T11" fmla="*/ 165 h 187"/>
                <a:gd name="T12" fmla="*/ 0 w 19"/>
                <a:gd name="T13" fmla="*/ 165 h 187"/>
                <a:gd name="T14" fmla="*/ 19 w 19"/>
                <a:gd name="T15" fmla="*/ 165 h 187"/>
                <a:gd name="T16" fmla="*/ 19 w 19"/>
                <a:gd name="T17" fmla="*/ 165 h 187"/>
                <a:gd name="T18" fmla="*/ 0 w 19"/>
                <a:gd name="T19" fmla="*/ 165 h 187"/>
                <a:gd name="T20" fmla="*/ 0 w 19"/>
                <a:gd name="T21" fmla="*/ 111 h 187"/>
                <a:gd name="T22" fmla="*/ 0 w 19"/>
                <a:gd name="T23" fmla="*/ 149 h 187"/>
                <a:gd name="T24" fmla="*/ 19 w 19"/>
                <a:gd name="T25" fmla="*/ 149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5"/>
                  </a:moveTo>
                  <a:lnTo>
                    <a:pt x="0" y="187"/>
                  </a:lnTo>
                  <a:lnTo>
                    <a:pt x="19" y="187"/>
                  </a:lnTo>
                  <a:lnTo>
                    <a:pt x="19" y="165"/>
                  </a:lnTo>
                  <a:lnTo>
                    <a:pt x="0" y="165"/>
                  </a:lnTo>
                  <a:close/>
                  <a:moveTo>
                    <a:pt x="0" y="165"/>
                  </a:moveTo>
                  <a:lnTo>
                    <a:pt x="0" y="165"/>
                  </a:lnTo>
                  <a:lnTo>
                    <a:pt x="19" y="165"/>
                  </a:lnTo>
                  <a:lnTo>
                    <a:pt x="19" y="165"/>
                  </a:lnTo>
                  <a:lnTo>
                    <a:pt x="0" y="165"/>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5"/>
            <p:cNvSpPr>
              <a:spLocks/>
            </p:cNvSpPr>
            <p:nvPr/>
          </p:nvSpPr>
          <p:spPr bwMode="auto">
            <a:xfrm>
              <a:off x="2541588" y="2816225"/>
              <a:ext cx="150813" cy="131763"/>
            </a:xfrm>
            <a:custGeom>
              <a:avLst/>
              <a:gdLst>
                <a:gd name="T0" fmla="*/ 0 w 95"/>
                <a:gd name="T1" fmla="*/ 0 h 83"/>
                <a:gd name="T2" fmla="*/ 47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7"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6"/>
            <p:cNvSpPr>
              <a:spLocks noEditPoints="1"/>
            </p:cNvSpPr>
            <p:nvPr/>
          </p:nvSpPr>
          <p:spPr bwMode="auto">
            <a:xfrm>
              <a:off x="3379788" y="3568700"/>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6 w 187"/>
                <a:gd name="T41" fmla="*/ 19 h 19"/>
                <a:gd name="T42" fmla="*/ 92 w 187"/>
                <a:gd name="T43" fmla="*/ 19 h 19"/>
                <a:gd name="T44" fmla="*/ 92 w 187"/>
                <a:gd name="T45" fmla="*/ 0 h 19"/>
                <a:gd name="T46" fmla="*/ 56 w 187"/>
                <a:gd name="T47" fmla="*/ 0 h 19"/>
                <a:gd name="T48" fmla="*/ 56 w 187"/>
                <a:gd name="T49" fmla="*/ 19 h 19"/>
                <a:gd name="T50" fmla="*/ 56 w 187"/>
                <a:gd name="T51" fmla="*/ 19 h 19"/>
                <a:gd name="T52" fmla="*/ 56 w 187"/>
                <a:gd name="T53" fmla="*/ 19 h 19"/>
                <a:gd name="T54" fmla="*/ 56 w 187"/>
                <a:gd name="T55" fmla="*/ 0 h 19"/>
                <a:gd name="T56" fmla="*/ 56 w 187"/>
                <a:gd name="T57" fmla="*/ 0 h 19"/>
                <a:gd name="T58" fmla="*/ 56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7"/>
            <p:cNvSpPr>
              <a:spLocks/>
            </p:cNvSpPr>
            <p:nvPr/>
          </p:nvSpPr>
          <p:spPr bwMode="auto">
            <a:xfrm>
              <a:off x="3652838"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Freeform 62"/>
            <p:cNvSpPr>
              <a:spLocks/>
            </p:cNvSpPr>
            <p:nvPr/>
          </p:nvSpPr>
          <p:spPr bwMode="auto">
            <a:xfrm>
              <a:off x="2384425" y="1905000"/>
              <a:ext cx="457200" cy="500063"/>
            </a:xfrm>
            <a:custGeom>
              <a:avLst/>
              <a:gdLst>
                <a:gd name="T0" fmla="*/ 269 w 288"/>
                <a:gd name="T1" fmla="*/ 59 h 315"/>
                <a:gd name="T2" fmla="*/ 229 w 288"/>
                <a:gd name="T3" fmla="*/ 17 h 315"/>
                <a:gd name="T4" fmla="*/ 210 w 288"/>
                <a:gd name="T5" fmla="*/ 0 h 315"/>
                <a:gd name="T6" fmla="*/ 210 w 288"/>
                <a:gd name="T7" fmla="*/ 0 h 315"/>
                <a:gd name="T8" fmla="*/ 0 w 288"/>
                <a:gd name="T9" fmla="*/ 0 h 315"/>
                <a:gd name="T10" fmla="*/ 0 w 288"/>
                <a:gd name="T11" fmla="*/ 315 h 315"/>
                <a:gd name="T12" fmla="*/ 288 w 288"/>
                <a:gd name="T13" fmla="*/ 315 h 315"/>
                <a:gd name="T14" fmla="*/ 288 w 288"/>
                <a:gd name="T15" fmla="*/ 78 h 315"/>
                <a:gd name="T16" fmla="*/ 288 w 288"/>
                <a:gd name="T17" fmla="*/ 76 h 315"/>
                <a:gd name="T18" fmla="*/ 269 w 288"/>
                <a:gd name="T19" fmla="*/ 5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315">
                  <a:moveTo>
                    <a:pt x="269" y="59"/>
                  </a:moveTo>
                  <a:lnTo>
                    <a:pt x="229" y="17"/>
                  </a:lnTo>
                  <a:lnTo>
                    <a:pt x="210" y="0"/>
                  </a:lnTo>
                  <a:lnTo>
                    <a:pt x="210" y="0"/>
                  </a:lnTo>
                  <a:lnTo>
                    <a:pt x="0" y="0"/>
                  </a:lnTo>
                  <a:lnTo>
                    <a:pt x="0" y="315"/>
                  </a:lnTo>
                  <a:lnTo>
                    <a:pt x="288" y="315"/>
                  </a:lnTo>
                  <a:lnTo>
                    <a:pt x="288" y="78"/>
                  </a:lnTo>
                  <a:lnTo>
                    <a:pt x="288" y="76"/>
                  </a:lnTo>
                  <a:lnTo>
                    <a:pt x="269" y="5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63"/>
            <p:cNvSpPr>
              <a:spLocks/>
            </p:cNvSpPr>
            <p:nvPr/>
          </p:nvSpPr>
          <p:spPr bwMode="auto">
            <a:xfrm>
              <a:off x="2414588" y="1931988"/>
              <a:ext cx="396875" cy="442913"/>
            </a:xfrm>
            <a:custGeom>
              <a:avLst/>
              <a:gdLst>
                <a:gd name="T0" fmla="*/ 191 w 250"/>
                <a:gd name="T1" fmla="*/ 0 h 279"/>
                <a:gd name="T2" fmla="*/ 0 w 250"/>
                <a:gd name="T3" fmla="*/ 0 h 279"/>
                <a:gd name="T4" fmla="*/ 0 w 250"/>
                <a:gd name="T5" fmla="*/ 279 h 279"/>
                <a:gd name="T6" fmla="*/ 250 w 250"/>
                <a:gd name="T7" fmla="*/ 279 h 279"/>
                <a:gd name="T8" fmla="*/ 250 w 250"/>
                <a:gd name="T9" fmla="*/ 61 h 279"/>
                <a:gd name="T10" fmla="*/ 191 w 250"/>
                <a:gd name="T11" fmla="*/ 61 h 279"/>
                <a:gd name="T12" fmla="*/ 191 w 250"/>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0" h="279">
                  <a:moveTo>
                    <a:pt x="191" y="0"/>
                  </a:moveTo>
                  <a:lnTo>
                    <a:pt x="0" y="0"/>
                  </a:lnTo>
                  <a:lnTo>
                    <a:pt x="0" y="279"/>
                  </a:lnTo>
                  <a:lnTo>
                    <a:pt x="250" y="279"/>
                  </a:lnTo>
                  <a:lnTo>
                    <a:pt x="250" y="61"/>
                  </a:lnTo>
                  <a:lnTo>
                    <a:pt x="191" y="61"/>
                  </a:lnTo>
                  <a:lnTo>
                    <a:pt x="1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73"/>
            <p:cNvSpPr>
              <a:spLocks noChangeArrowheads="1"/>
            </p:cNvSpPr>
            <p:nvPr/>
          </p:nvSpPr>
          <p:spPr bwMode="auto">
            <a:xfrm>
              <a:off x="2687638" y="21161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74"/>
            <p:cNvSpPr>
              <a:spLocks noChangeArrowheads="1"/>
            </p:cNvSpPr>
            <p:nvPr/>
          </p:nvSpPr>
          <p:spPr bwMode="auto">
            <a:xfrm>
              <a:off x="2687638" y="21605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75"/>
            <p:cNvSpPr>
              <a:spLocks noChangeArrowheads="1"/>
            </p:cNvSpPr>
            <p:nvPr/>
          </p:nvSpPr>
          <p:spPr bwMode="auto">
            <a:xfrm>
              <a:off x="2687638" y="22066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Rectangle 76"/>
            <p:cNvSpPr>
              <a:spLocks noChangeArrowheads="1"/>
            </p:cNvSpPr>
            <p:nvPr/>
          </p:nvSpPr>
          <p:spPr bwMode="auto">
            <a:xfrm>
              <a:off x="2687638" y="22510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Freeform 77"/>
            <p:cNvSpPr>
              <a:spLocks noEditPoints="1"/>
            </p:cNvSpPr>
            <p:nvPr/>
          </p:nvSpPr>
          <p:spPr bwMode="auto">
            <a:xfrm>
              <a:off x="2463800" y="2036763"/>
              <a:ext cx="300038"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78"/>
            <p:cNvSpPr>
              <a:spLocks noChangeArrowheads="1"/>
            </p:cNvSpPr>
            <p:nvPr/>
          </p:nvSpPr>
          <p:spPr bwMode="auto">
            <a:xfrm>
              <a:off x="2120900" y="3090863"/>
              <a:ext cx="987425" cy="989013"/>
            </a:xfrm>
            <a:prstGeom prst="rect">
              <a:avLst/>
            </a:prstGeom>
            <a:solidFill>
              <a:srgbClr val="094A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Freeform 79"/>
            <p:cNvSpPr>
              <a:spLocks/>
            </p:cNvSpPr>
            <p:nvPr/>
          </p:nvSpPr>
          <p:spPr bwMode="auto">
            <a:xfrm>
              <a:off x="2428875" y="3473450"/>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Freeform 80"/>
            <p:cNvSpPr>
              <a:spLocks/>
            </p:cNvSpPr>
            <p:nvPr/>
          </p:nvSpPr>
          <p:spPr bwMode="auto">
            <a:xfrm>
              <a:off x="2238375" y="3341688"/>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 name="Group 2"/>
          <p:cNvGrpSpPr/>
          <p:nvPr/>
        </p:nvGrpSpPr>
        <p:grpSpPr>
          <a:xfrm>
            <a:off x="3905250" y="2755900"/>
            <a:ext cx="3913188" cy="2020888"/>
            <a:chOff x="3905250" y="2755900"/>
            <a:chExt cx="3913188" cy="2020888"/>
          </a:xfrm>
        </p:grpSpPr>
        <p:sp>
          <p:nvSpPr>
            <p:cNvPr id="21" name="Freeform 20"/>
            <p:cNvSpPr>
              <a:spLocks/>
            </p:cNvSpPr>
            <p:nvPr/>
          </p:nvSpPr>
          <p:spPr bwMode="auto">
            <a:xfrm>
              <a:off x="5865813" y="3305175"/>
              <a:ext cx="1125538" cy="788988"/>
            </a:xfrm>
            <a:custGeom>
              <a:avLst/>
              <a:gdLst>
                <a:gd name="T0" fmla="*/ 0 w 300"/>
                <a:gd name="T1" fmla="*/ 199 h 210"/>
                <a:gd name="T2" fmla="*/ 11 w 300"/>
                <a:gd name="T3" fmla="*/ 210 h 210"/>
                <a:gd name="T4" fmla="*/ 289 w 300"/>
                <a:gd name="T5" fmla="*/ 210 h 210"/>
                <a:gd name="T6" fmla="*/ 300 w 300"/>
                <a:gd name="T7" fmla="*/ 199 h 210"/>
                <a:gd name="T8" fmla="*/ 300 w 300"/>
                <a:gd name="T9" fmla="*/ 0 h 210"/>
                <a:gd name="T10" fmla="*/ 0 w 300"/>
                <a:gd name="T11" fmla="*/ 0 h 210"/>
                <a:gd name="T12" fmla="*/ 0 w 300"/>
                <a:gd name="T13" fmla="*/ 199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9"/>
                  </a:moveTo>
                  <a:cubicBezTo>
                    <a:pt x="0" y="205"/>
                    <a:pt x="4" y="210"/>
                    <a:pt x="11" y="210"/>
                  </a:cubicBezTo>
                  <a:cubicBezTo>
                    <a:pt x="289" y="210"/>
                    <a:pt x="289" y="210"/>
                    <a:pt x="289" y="210"/>
                  </a:cubicBezTo>
                  <a:cubicBezTo>
                    <a:pt x="295" y="210"/>
                    <a:pt x="300" y="206"/>
                    <a:pt x="300" y="199"/>
                  </a:cubicBezTo>
                  <a:cubicBezTo>
                    <a:pt x="300" y="0"/>
                    <a:pt x="300" y="0"/>
                    <a:pt x="300" y="0"/>
                  </a:cubicBezTo>
                  <a:cubicBezTo>
                    <a:pt x="0" y="0"/>
                    <a:pt x="0" y="0"/>
                    <a:pt x="0" y="0"/>
                  </a:cubicBezTo>
                  <a:cubicBezTo>
                    <a:pt x="0" y="199"/>
                    <a:pt x="0" y="199"/>
                    <a:pt x="0" y="199"/>
                  </a:cubicBezTo>
                </a:path>
              </a:pathLst>
            </a:custGeom>
            <a:solidFill>
              <a:srgbClr val="3B9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1"/>
            <p:cNvSpPr>
              <a:spLocks/>
            </p:cNvSpPr>
            <p:nvPr/>
          </p:nvSpPr>
          <p:spPr bwMode="auto">
            <a:xfrm>
              <a:off x="5865813" y="3132138"/>
              <a:ext cx="1125538" cy="173038"/>
            </a:xfrm>
            <a:custGeom>
              <a:avLst/>
              <a:gdLst>
                <a:gd name="T0" fmla="*/ 289 w 300"/>
                <a:gd name="T1" fmla="*/ 0 h 46"/>
                <a:gd name="T2" fmla="*/ 11 w 300"/>
                <a:gd name="T3" fmla="*/ 0 h 46"/>
                <a:gd name="T4" fmla="*/ 0 w 300"/>
                <a:gd name="T5" fmla="*/ 12 h 46"/>
                <a:gd name="T6" fmla="*/ 0 w 300"/>
                <a:gd name="T7" fmla="*/ 46 h 46"/>
                <a:gd name="T8" fmla="*/ 300 w 300"/>
                <a:gd name="T9" fmla="*/ 46 h 46"/>
                <a:gd name="T10" fmla="*/ 300 w 300"/>
                <a:gd name="T11" fmla="*/ 12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6"/>
                    <a:pt x="0" y="12"/>
                  </a:cubicBezTo>
                  <a:cubicBezTo>
                    <a:pt x="0" y="46"/>
                    <a:pt x="0" y="46"/>
                    <a:pt x="0" y="46"/>
                  </a:cubicBezTo>
                  <a:cubicBezTo>
                    <a:pt x="300" y="46"/>
                    <a:pt x="300" y="46"/>
                    <a:pt x="300" y="46"/>
                  </a:cubicBezTo>
                  <a:cubicBezTo>
                    <a:pt x="300" y="12"/>
                    <a:pt x="300" y="12"/>
                    <a:pt x="300" y="12"/>
                  </a:cubicBezTo>
                  <a:cubicBezTo>
                    <a:pt x="300" y="6"/>
                    <a:pt x="296" y="0"/>
                    <a:pt x="289" y="0"/>
                  </a:cubicBezTo>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Rectangle 22"/>
            <p:cNvSpPr>
              <a:spLocks noChangeArrowheads="1"/>
            </p:cNvSpPr>
            <p:nvPr/>
          </p:nvSpPr>
          <p:spPr bwMode="auto">
            <a:xfrm>
              <a:off x="6289675"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23"/>
            <p:cNvSpPr>
              <a:spLocks noChangeArrowheads="1"/>
            </p:cNvSpPr>
            <p:nvPr/>
          </p:nvSpPr>
          <p:spPr bwMode="auto">
            <a:xfrm>
              <a:off x="6289675"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Rectangle 24"/>
            <p:cNvSpPr>
              <a:spLocks noChangeArrowheads="1"/>
            </p:cNvSpPr>
            <p:nvPr/>
          </p:nvSpPr>
          <p:spPr bwMode="auto">
            <a:xfrm>
              <a:off x="6289675"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Rectangle 25"/>
            <p:cNvSpPr>
              <a:spLocks noChangeArrowheads="1"/>
            </p:cNvSpPr>
            <p:nvPr/>
          </p:nvSpPr>
          <p:spPr bwMode="auto">
            <a:xfrm>
              <a:off x="6289675"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Rectangle 26"/>
            <p:cNvSpPr>
              <a:spLocks noChangeArrowheads="1"/>
            </p:cNvSpPr>
            <p:nvPr/>
          </p:nvSpPr>
          <p:spPr bwMode="auto">
            <a:xfrm>
              <a:off x="6627813"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Rectangle 27"/>
            <p:cNvSpPr>
              <a:spLocks noChangeArrowheads="1"/>
            </p:cNvSpPr>
            <p:nvPr/>
          </p:nvSpPr>
          <p:spPr bwMode="auto">
            <a:xfrm>
              <a:off x="6627813"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Rectangle 28"/>
            <p:cNvSpPr>
              <a:spLocks noChangeArrowheads="1"/>
            </p:cNvSpPr>
            <p:nvPr/>
          </p:nvSpPr>
          <p:spPr bwMode="auto">
            <a:xfrm>
              <a:off x="6627813"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29"/>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30"/>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31"/>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32"/>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Rectangle 33"/>
            <p:cNvSpPr>
              <a:spLocks noChangeArrowheads="1"/>
            </p:cNvSpPr>
            <p:nvPr/>
          </p:nvSpPr>
          <p:spPr bwMode="auto">
            <a:xfrm>
              <a:off x="5951538"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4"/>
            <p:cNvSpPr>
              <a:spLocks noChangeArrowheads="1"/>
            </p:cNvSpPr>
            <p:nvPr/>
          </p:nvSpPr>
          <p:spPr bwMode="auto">
            <a:xfrm>
              <a:off x="5951538" y="3843338"/>
              <a:ext cx="2809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35"/>
            <p:cNvSpPr>
              <a:spLocks noChangeArrowheads="1"/>
            </p:cNvSpPr>
            <p:nvPr/>
          </p:nvSpPr>
          <p:spPr bwMode="auto">
            <a:xfrm>
              <a:off x="6289675"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36"/>
            <p:cNvSpPr>
              <a:spLocks noChangeArrowheads="1"/>
            </p:cNvSpPr>
            <p:nvPr/>
          </p:nvSpPr>
          <p:spPr bwMode="auto">
            <a:xfrm>
              <a:off x="6627813"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37"/>
            <p:cNvSpPr>
              <a:spLocks noEditPoints="1"/>
            </p:cNvSpPr>
            <p:nvPr/>
          </p:nvSpPr>
          <p:spPr bwMode="auto">
            <a:xfrm>
              <a:off x="5865813" y="3305175"/>
              <a:ext cx="822325" cy="788988"/>
            </a:xfrm>
            <a:custGeom>
              <a:avLst/>
              <a:gdLst>
                <a:gd name="T0" fmla="*/ 23 w 219"/>
                <a:gd name="T1" fmla="*/ 127 h 210"/>
                <a:gd name="T2" fmla="*/ 23 w 219"/>
                <a:gd name="T3" fmla="*/ 82 h 210"/>
                <a:gd name="T4" fmla="*/ 98 w 219"/>
                <a:gd name="T5" fmla="*/ 82 h 210"/>
                <a:gd name="T6" fmla="*/ 98 w 219"/>
                <a:gd name="T7" fmla="*/ 127 h 210"/>
                <a:gd name="T8" fmla="*/ 23 w 219"/>
                <a:gd name="T9" fmla="*/ 127 h 210"/>
                <a:gd name="T10" fmla="*/ 23 w 219"/>
                <a:gd name="T11" fmla="*/ 65 h 210"/>
                <a:gd name="T12" fmla="*/ 23 w 219"/>
                <a:gd name="T13" fmla="*/ 20 h 210"/>
                <a:gd name="T14" fmla="*/ 98 w 219"/>
                <a:gd name="T15" fmla="*/ 20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9 h 210"/>
                <a:gd name="T30" fmla="*/ 11 w 219"/>
                <a:gd name="T31" fmla="*/ 210 h 210"/>
                <a:gd name="T32" fmla="*/ 24 w 219"/>
                <a:gd name="T33" fmla="*/ 210 h 210"/>
                <a:gd name="T34" fmla="*/ 44 w 219"/>
                <a:gd name="T35" fmla="*/ 188 h 210"/>
                <a:gd name="T36" fmla="*/ 23 w 219"/>
                <a:gd name="T37" fmla="*/ 188 h 210"/>
                <a:gd name="T38" fmla="*/ 23 w 219"/>
                <a:gd name="T39" fmla="*/ 143 h 210"/>
                <a:gd name="T40" fmla="*/ 86 w 219"/>
                <a:gd name="T41" fmla="*/ 143 h 210"/>
                <a:gd name="T42" fmla="*/ 113 w 219"/>
                <a:gd name="T43" fmla="*/ 114 h 210"/>
                <a:gd name="T44" fmla="*/ 113 w 219"/>
                <a:gd name="T45" fmla="*/ 82 h 210"/>
                <a:gd name="T46" fmla="*/ 143 w 219"/>
                <a:gd name="T47" fmla="*/ 82 h 210"/>
                <a:gd name="T48" fmla="*/ 158 w 219"/>
                <a:gd name="T49" fmla="*/ 65 h 210"/>
                <a:gd name="T50" fmla="*/ 113 w 219"/>
                <a:gd name="T51" fmla="*/ 65 h 210"/>
                <a:gd name="T52" fmla="*/ 113 w 219"/>
                <a:gd name="T53" fmla="*/ 20 h 210"/>
                <a:gd name="T54" fmla="*/ 188 w 219"/>
                <a:gd name="T55" fmla="*/ 20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2"/>
                    <a:pt x="23" y="82"/>
                    <a:pt x="23" y="82"/>
                  </a:cubicBezTo>
                  <a:cubicBezTo>
                    <a:pt x="98" y="82"/>
                    <a:pt x="98" y="82"/>
                    <a:pt x="98" y="82"/>
                  </a:cubicBezTo>
                  <a:cubicBezTo>
                    <a:pt x="98" y="127"/>
                    <a:pt x="98" y="127"/>
                    <a:pt x="98" y="127"/>
                  </a:cubicBezTo>
                  <a:cubicBezTo>
                    <a:pt x="23" y="127"/>
                    <a:pt x="23" y="127"/>
                    <a:pt x="23" y="127"/>
                  </a:cubicBezTo>
                  <a:moveTo>
                    <a:pt x="23" y="65"/>
                  </a:moveTo>
                  <a:cubicBezTo>
                    <a:pt x="23" y="20"/>
                    <a:pt x="23" y="20"/>
                    <a:pt x="23" y="20"/>
                  </a:cubicBezTo>
                  <a:cubicBezTo>
                    <a:pt x="98" y="20"/>
                    <a:pt x="98" y="20"/>
                    <a:pt x="98" y="20"/>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9"/>
                    <a:pt x="0" y="199"/>
                    <a:pt x="0" y="199"/>
                  </a:cubicBezTo>
                  <a:cubicBezTo>
                    <a:pt x="0" y="205"/>
                    <a:pt x="6" y="210"/>
                    <a:pt x="11" y="210"/>
                  </a:cubicBezTo>
                  <a:cubicBezTo>
                    <a:pt x="24" y="210"/>
                    <a:pt x="24" y="210"/>
                    <a:pt x="24" y="210"/>
                  </a:cubicBezTo>
                  <a:cubicBezTo>
                    <a:pt x="44" y="188"/>
                    <a:pt x="44" y="188"/>
                    <a:pt x="44" y="188"/>
                  </a:cubicBezTo>
                  <a:cubicBezTo>
                    <a:pt x="23" y="188"/>
                    <a:pt x="23" y="188"/>
                    <a:pt x="23" y="188"/>
                  </a:cubicBezTo>
                  <a:cubicBezTo>
                    <a:pt x="23" y="143"/>
                    <a:pt x="23" y="143"/>
                    <a:pt x="23" y="143"/>
                  </a:cubicBezTo>
                  <a:cubicBezTo>
                    <a:pt x="86" y="143"/>
                    <a:pt x="86" y="143"/>
                    <a:pt x="86" y="143"/>
                  </a:cubicBezTo>
                  <a:cubicBezTo>
                    <a:pt x="113" y="114"/>
                    <a:pt x="113" y="114"/>
                    <a:pt x="113" y="114"/>
                  </a:cubicBezTo>
                  <a:cubicBezTo>
                    <a:pt x="113" y="82"/>
                    <a:pt x="113" y="82"/>
                    <a:pt x="113" y="82"/>
                  </a:cubicBezTo>
                  <a:cubicBezTo>
                    <a:pt x="143" y="82"/>
                    <a:pt x="143" y="82"/>
                    <a:pt x="143" y="82"/>
                  </a:cubicBezTo>
                  <a:cubicBezTo>
                    <a:pt x="158" y="65"/>
                    <a:pt x="158" y="65"/>
                    <a:pt x="158" y="65"/>
                  </a:cubicBezTo>
                  <a:cubicBezTo>
                    <a:pt x="113" y="65"/>
                    <a:pt x="113" y="65"/>
                    <a:pt x="113" y="65"/>
                  </a:cubicBezTo>
                  <a:cubicBezTo>
                    <a:pt x="113" y="20"/>
                    <a:pt x="113" y="20"/>
                    <a:pt x="113" y="20"/>
                  </a:cubicBezTo>
                  <a:cubicBezTo>
                    <a:pt x="188" y="20"/>
                    <a:pt x="188" y="20"/>
                    <a:pt x="188" y="20"/>
                  </a:cubicBezTo>
                  <a:cubicBezTo>
                    <a:pt x="188" y="33"/>
                    <a:pt x="188" y="33"/>
                    <a:pt x="188" y="33"/>
                  </a:cubicBezTo>
                  <a:cubicBezTo>
                    <a:pt x="219" y="0"/>
                    <a:pt x="219" y="0"/>
                    <a:pt x="219" y="0"/>
                  </a:cubicBezTo>
                </a:path>
              </a:pathLst>
            </a:custGeom>
            <a:solidFill>
              <a:srgbClr val="62A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38"/>
            <p:cNvSpPr>
              <a:spLocks/>
            </p:cNvSpPr>
            <p:nvPr/>
          </p:nvSpPr>
          <p:spPr bwMode="auto">
            <a:xfrm>
              <a:off x="5865813" y="3132138"/>
              <a:ext cx="982663" cy="173038"/>
            </a:xfrm>
            <a:custGeom>
              <a:avLst/>
              <a:gdLst>
                <a:gd name="T0" fmla="*/ 262 w 262"/>
                <a:gd name="T1" fmla="*/ 0 h 46"/>
                <a:gd name="T2" fmla="*/ 11 w 262"/>
                <a:gd name="T3" fmla="*/ 0 h 46"/>
                <a:gd name="T4" fmla="*/ 11 w 262"/>
                <a:gd name="T5" fmla="*/ 0 h 46"/>
                <a:gd name="T6" fmla="*/ 0 w 262"/>
                <a:gd name="T7" fmla="*/ 12 h 46"/>
                <a:gd name="T8" fmla="*/ 0 w 262"/>
                <a:gd name="T9" fmla="*/ 12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6"/>
                    <a:pt x="0" y="12"/>
                  </a:cubicBezTo>
                  <a:cubicBezTo>
                    <a:pt x="0" y="12"/>
                    <a:pt x="0" y="12"/>
                    <a:pt x="0" y="12"/>
                  </a:cubicBezTo>
                  <a:cubicBezTo>
                    <a:pt x="0" y="46"/>
                    <a:pt x="0" y="46"/>
                    <a:pt x="0" y="46"/>
                  </a:cubicBezTo>
                  <a:cubicBezTo>
                    <a:pt x="219" y="46"/>
                    <a:pt x="219" y="46"/>
                    <a:pt x="219" y="46"/>
                  </a:cubicBezTo>
                  <a:cubicBezTo>
                    <a:pt x="262" y="0"/>
                    <a:pt x="262" y="0"/>
                    <a:pt x="262" y="0"/>
                  </a:cubicBezTo>
                </a:path>
              </a:pathLst>
            </a:custGeom>
            <a:solidFill>
              <a:srgbClr val="4D8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39"/>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0"/>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1"/>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2"/>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43"/>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44"/>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Rectangle 45"/>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Rectangle 46"/>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Freeform 47"/>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48"/>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a:spLocks/>
            </p:cNvSpPr>
            <p:nvPr/>
          </p:nvSpPr>
          <p:spPr bwMode="auto">
            <a:xfrm>
              <a:off x="4375150" y="2882900"/>
              <a:ext cx="223838" cy="403225"/>
            </a:xfrm>
            <a:custGeom>
              <a:avLst/>
              <a:gdLst>
                <a:gd name="T0" fmla="*/ 58 w 60"/>
                <a:gd name="T1" fmla="*/ 56 h 107"/>
                <a:gd name="T2" fmla="*/ 58 w 60"/>
                <a:gd name="T3" fmla="*/ 50 h 107"/>
                <a:gd name="T4" fmla="*/ 49 w 60"/>
                <a:gd name="T5" fmla="*/ 41 h 107"/>
                <a:gd name="T6" fmla="*/ 9 w 60"/>
                <a:gd name="T7" fmla="*/ 2 h 107"/>
                <a:gd name="T8" fmla="*/ 3 w 60"/>
                <a:gd name="T9" fmla="*/ 2 h 107"/>
                <a:gd name="T10" fmla="*/ 3 w 60"/>
                <a:gd name="T11" fmla="*/ 9 h 107"/>
                <a:gd name="T12" fmla="*/ 45 w 60"/>
                <a:gd name="T13" fmla="*/ 50 h 107"/>
                <a:gd name="T14" fmla="*/ 45 w 60"/>
                <a:gd name="T15" fmla="*/ 56 h 107"/>
                <a:gd name="T16" fmla="*/ 2 w 60"/>
                <a:gd name="T17" fmla="*/ 98 h 107"/>
                <a:gd name="T18" fmla="*/ 2 w 60"/>
                <a:gd name="T19" fmla="*/ 105 h 107"/>
                <a:gd name="T20" fmla="*/ 8 w 60"/>
                <a:gd name="T21" fmla="*/ 105 h 107"/>
                <a:gd name="T22" fmla="*/ 48 w 60"/>
                <a:gd name="T23" fmla="*/ 66 h 107"/>
                <a:gd name="T24" fmla="*/ 48 w 60"/>
                <a:gd name="T25" fmla="*/ 66 h 107"/>
                <a:gd name="T26" fmla="*/ 58 w 60"/>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7">
                  <a:moveTo>
                    <a:pt x="58" y="56"/>
                  </a:moveTo>
                  <a:cubicBezTo>
                    <a:pt x="60" y="54"/>
                    <a:pt x="59" y="51"/>
                    <a:pt x="58" y="50"/>
                  </a:cubicBezTo>
                  <a:cubicBezTo>
                    <a:pt x="49" y="41"/>
                    <a:pt x="49" y="41"/>
                    <a:pt x="49" y="41"/>
                  </a:cubicBezTo>
                  <a:cubicBezTo>
                    <a:pt x="9" y="2"/>
                    <a:pt x="9" y="2"/>
                    <a:pt x="9" y="2"/>
                  </a:cubicBezTo>
                  <a:cubicBezTo>
                    <a:pt x="8" y="0"/>
                    <a:pt x="5" y="0"/>
                    <a:pt x="3" y="2"/>
                  </a:cubicBezTo>
                  <a:cubicBezTo>
                    <a:pt x="1" y="4"/>
                    <a:pt x="1" y="7"/>
                    <a:pt x="3" y="9"/>
                  </a:cubicBezTo>
                  <a:cubicBezTo>
                    <a:pt x="45" y="50"/>
                    <a:pt x="45" y="50"/>
                    <a:pt x="45" y="50"/>
                  </a:cubicBezTo>
                  <a:cubicBezTo>
                    <a:pt x="46" y="51"/>
                    <a:pt x="46" y="54"/>
                    <a:pt x="45" y="56"/>
                  </a:cubicBezTo>
                  <a:cubicBezTo>
                    <a:pt x="2" y="98"/>
                    <a:pt x="2" y="98"/>
                    <a:pt x="2" y="98"/>
                  </a:cubicBezTo>
                  <a:cubicBezTo>
                    <a:pt x="0" y="100"/>
                    <a:pt x="0" y="103"/>
                    <a:pt x="2" y="105"/>
                  </a:cubicBezTo>
                  <a:cubicBezTo>
                    <a:pt x="4" y="107"/>
                    <a:pt x="7" y="106"/>
                    <a:pt x="8" y="105"/>
                  </a:cubicBezTo>
                  <a:cubicBezTo>
                    <a:pt x="48" y="66"/>
                    <a:pt x="48" y="66"/>
                    <a:pt x="48" y="66"/>
                  </a:cubicBezTo>
                  <a:cubicBezTo>
                    <a:pt x="48" y="66"/>
                    <a:pt x="48" y="66"/>
                    <a:pt x="48" y="66"/>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0"/>
            <p:cNvSpPr>
              <a:spLocks/>
            </p:cNvSpPr>
            <p:nvPr/>
          </p:nvSpPr>
          <p:spPr bwMode="auto">
            <a:xfrm>
              <a:off x="3905250" y="2882900"/>
              <a:ext cx="220663" cy="403225"/>
            </a:xfrm>
            <a:custGeom>
              <a:avLst/>
              <a:gdLst>
                <a:gd name="T0" fmla="*/ 1 w 59"/>
                <a:gd name="T1" fmla="*/ 56 h 107"/>
                <a:gd name="T2" fmla="*/ 1 w 59"/>
                <a:gd name="T3" fmla="*/ 50 h 107"/>
                <a:gd name="T4" fmla="*/ 10 w 59"/>
                <a:gd name="T5" fmla="*/ 41 h 107"/>
                <a:gd name="T6" fmla="*/ 50 w 59"/>
                <a:gd name="T7" fmla="*/ 2 h 107"/>
                <a:gd name="T8" fmla="*/ 56 w 59"/>
                <a:gd name="T9" fmla="*/ 2 h 107"/>
                <a:gd name="T10" fmla="*/ 56 w 59"/>
                <a:gd name="T11" fmla="*/ 9 h 107"/>
                <a:gd name="T12" fmla="*/ 16 w 59"/>
                <a:gd name="T13" fmla="*/ 50 h 107"/>
                <a:gd name="T14" fmla="*/ 16 w 59"/>
                <a:gd name="T15" fmla="*/ 56 h 107"/>
                <a:gd name="T16" fmla="*/ 57 w 59"/>
                <a:gd name="T17" fmla="*/ 98 h 107"/>
                <a:gd name="T18" fmla="*/ 57 w 59"/>
                <a:gd name="T19" fmla="*/ 105 h 107"/>
                <a:gd name="T20" fmla="*/ 51 w 59"/>
                <a:gd name="T21" fmla="*/ 105 h 107"/>
                <a:gd name="T22" fmla="*/ 11 w 59"/>
                <a:gd name="T23" fmla="*/ 66 h 107"/>
                <a:gd name="T24" fmla="*/ 10 w 59"/>
                <a:gd name="T25" fmla="*/ 66 h 107"/>
                <a:gd name="T26" fmla="*/ 1 w 59"/>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7">
                  <a:moveTo>
                    <a:pt x="1" y="56"/>
                  </a:moveTo>
                  <a:cubicBezTo>
                    <a:pt x="0" y="54"/>
                    <a:pt x="0" y="51"/>
                    <a:pt x="1" y="50"/>
                  </a:cubicBezTo>
                  <a:cubicBezTo>
                    <a:pt x="10" y="41"/>
                    <a:pt x="10" y="41"/>
                    <a:pt x="10" y="41"/>
                  </a:cubicBezTo>
                  <a:cubicBezTo>
                    <a:pt x="50" y="2"/>
                    <a:pt x="50" y="2"/>
                    <a:pt x="50" y="2"/>
                  </a:cubicBezTo>
                  <a:cubicBezTo>
                    <a:pt x="52" y="0"/>
                    <a:pt x="54" y="0"/>
                    <a:pt x="56" y="2"/>
                  </a:cubicBezTo>
                  <a:cubicBezTo>
                    <a:pt x="58" y="4"/>
                    <a:pt x="59" y="7"/>
                    <a:pt x="56" y="9"/>
                  </a:cubicBezTo>
                  <a:cubicBezTo>
                    <a:pt x="16" y="50"/>
                    <a:pt x="16" y="50"/>
                    <a:pt x="16" y="50"/>
                  </a:cubicBezTo>
                  <a:cubicBezTo>
                    <a:pt x="14" y="51"/>
                    <a:pt x="14" y="54"/>
                    <a:pt x="16" y="56"/>
                  </a:cubicBezTo>
                  <a:cubicBezTo>
                    <a:pt x="57" y="98"/>
                    <a:pt x="57" y="98"/>
                    <a:pt x="57" y="98"/>
                  </a:cubicBezTo>
                  <a:cubicBezTo>
                    <a:pt x="59" y="100"/>
                    <a:pt x="59" y="103"/>
                    <a:pt x="57" y="105"/>
                  </a:cubicBezTo>
                  <a:cubicBezTo>
                    <a:pt x="55" y="107"/>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1"/>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2"/>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3"/>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4"/>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Rectangle 55"/>
            <p:cNvSpPr>
              <a:spLocks noChangeArrowheads="1"/>
            </p:cNvSpPr>
            <p:nvPr/>
          </p:nvSpPr>
          <p:spPr bwMode="auto">
            <a:xfrm>
              <a:off x="4460875" y="4471988"/>
              <a:ext cx="387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Mic</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57" name="Rectangle 56"/>
            <p:cNvSpPr>
              <a:spLocks noChangeArrowheads="1"/>
            </p:cNvSpPr>
            <p:nvPr/>
          </p:nvSpPr>
          <p:spPr bwMode="auto">
            <a:xfrm>
              <a:off x="4730750"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58" name="Rectangle 57"/>
            <p:cNvSpPr>
              <a:spLocks noChangeArrowheads="1"/>
            </p:cNvSpPr>
            <p:nvPr/>
          </p:nvSpPr>
          <p:spPr bwMode="auto">
            <a:xfrm>
              <a:off x="4783138" y="4471988"/>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os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59" name="Rectangle 58"/>
            <p:cNvSpPr>
              <a:spLocks noChangeArrowheads="1"/>
            </p:cNvSpPr>
            <p:nvPr/>
          </p:nvSpPr>
          <p:spPr bwMode="auto">
            <a:xfrm>
              <a:off x="4956175" y="4471988"/>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0" name="Rectangle 59"/>
            <p:cNvSpPr>
              <a:spLocks noChangeArrowheads="1"/>
            </p:cNvSpPr>
            <p:nvPr/>
          </p:nvSpPr>
          <p:spPr bwMode="auto">
            <a:xfrm>
              <a:off x="5054600" y="4471988"/>
              <a:ext cx="153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f</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1" name="Rectangle 60"/>
            <p:cNvSpPr>
              <a:spLocks noChangeArrowheads="1"/>
            </p:cNvSpPr>
            <p:nvPr/>
          </p:nvSpPr>
          <p:spPr bwMode="auto">
            <a:xfrm>
              <a:off x="5106988" y="4471988"/>
              <a:ext cx="243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t Graph API analyzes content</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2" name="Freeform 61"/>
            <p:cNvSpPr>
              <a:spLocks noEditPoints="1"/>
            </p:cNvSpPr>
            <p:nvPr/>
          </p:nvSpPr>
          <p:spPr bwMode="auto">
            <a:xfrm>
              <a:off x="3927475" y="2755900"/>
              <a:ext cx="3890963" cy="1655763"/>
            </a:xfrm>
            <a:custGeom>
              <a:avLst/>
              <a:gdLst>
                <a:gd name="T0" fmla="*/ 183 w 1036"/>
                <a:gd name="T1" fmla="*/ 11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2 h 440"/>
                <a:gd name="T34" fmla="*/ 867 w 1036"/>
                <a:gd name="T35" fmla="*/ 5 h 440"/>
                <a:gd name="T36" fmla="*/ 908 w 1036"/>
                <a:gd name="T37" fmla="*/ 27 h 440"/>
                <a:gd name="T38" fmla="*/ 934 w 1036"/>
                <a:gd name="T39" fmla="*/ 42 h 440"/>
                <a:gd name="T40" fmla="*/ 974 w 1036"/>
                <a:gd name="T41" fmla="*/ 65 h 440"/>
                <a:gd name="T42" fmla="*/ 1011 w 1036"/>
                <a:gd name="T43" fmla="*/ 114 h 440"/>
                <a:gd name="T44" fmla="*/ 1021 w 1036"/>
                <a:gd name="T45" fmla="*/ 135 h 440"/>
                <a:gd name="T46" fmla="*/ 1025 w 1036"/>
                <a:gd name="T47" fmla="*/ 181 h 440"/>
                <a:gd name="T48" fmla="*/ 1036 w 1036"/>
                <a:gd name="T49" fmla="*/ 211 h 440"/>
                <a:gd name="T50" fmla="*/ 1035 w 1036"/>
                <a:gd name="T51" fmla="*/ 250 h 440"/>
                <a:gd name="T52" fmla="*/ 1017 w 1036"/>
                <a:gd name="T53" fmla="*/ 292 h 440"/>
                <a:gd name="T54" fmla="*/ 1006 w 1036"/>
                <a:gd name="T55" fmla="*/ 320 h 440"/>
                <a:gd name="T56" fmla="*/ 987 w 1036"/>
                <a:gd name="T57" fmla="*/ 362 h 440"/>
                <a:gd name="T58" fmla="*/ 941 w 1036"/>
                <a:gd name="T59" fmla="*/ 404 h 440"/>
                <a:gd name="T60" fmla="*/ 921 w 1036"/>
                <a:gd name="T61" fmla="*/ 416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1 h 440"/>
                <a:gd name="T102" fmla="*/ 80 w 1036"/>
                <a:gd name="T103" fmla="*/ 393 h 440"/>
                <a:gd name="T104" fmla="*/ 38 w 1036"/>
                <a:gd name="T105" fmla="*/ 347 h 440"/>
                <a:gd name="T106" fmla="*/ 26 w 1036"/>
                <a:gd name="T107" fmla="*/ 327 h 440"/>
                <a:gd name="T108" fmla="*/ 16 w 1036"/>
                <a:gd name="T109" fmla="*/ 282 h 440"/>
                <a:gd name="T110" fmla="*/ 10 w 1036"/>
                <a:gd name="T111" fmla="*/ 253 h 440"/>
                <a:gd name="T112" fmla="*/ 0 w 1036"/>
                <a:gd name="T113" fmla="*/ 216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8"/>
                  </a:moveTo>
                  <a:cubicBezTo>
                    <a:pt x="156" y="9"/>
                    <a:pt x="152" y="10"/>
                    <a:pt x="149" y="11"/>
                  </a:cubicBezTo>
                  <a:cubicBezTo>
                    <a:pt x="151" y="18"/>
                    <a:pt x="151" y="18"/>
                    <a:pt x="151" y="18"/>
                  </a:cubicBezTo>
                  <a:cubicBezTo>
                    <a:pt x="154" y="17"/>
                    <a:pt x="158" y="16"/>
                    <a:pt x="161" y="15"/>
                  </a:cubicBezTo>
                  <a:cubicBezTo>
                    <a:pt x="159" y="8"/>
                    <a:pt x="159" y="8"/>
                    <a:pt x="159" y="8"/>
                  </a:cubicBezTo>
                  <a:close/>
                  <a:moveTo>
                    <a:pt x="182" y="3"/>
                  </a:moveTo>
                  <a:cubicBezTo>
                    <a:pt x="177" y="4"/>
                    <a:pt x="172" y="5"/>
                    <a:pt x="167" y="6"/>
                  </a:cubicBezTo>
                  <a:cubicBezTo>
                    <a:pt x="168" y="13"/>
                    <a:pt x="168" y="13"/>
                    <a:pt x="168" y="13"/>
                  </a:cubicBezTo>
                  <a:cubicBezTo>
                    <a:pt x="173" y="12"/>
                    <a:pt x="178" y="11"/>
                    <a:pt x="183" y="11"/>
                  </a:cubicBezTo>
                  <a:cubicBezTo>
                    <a:pt x="182" y="3"/>
                    <a:pt x="182" y="3"/>
                    <a:pt x="182" y="3"/>
                  </a:cubicBezTo>
                  <a:close/>
                  <a:moveTo>
                    <a:pt x="205" y="1"/>
                  </a:moveTo>
                  <a:cubicBezTo>
                    <a:pt x="200" y="1"/>
                    <a:pt x="195" y="1"/>
                    <a:pt x="189" y="2"/>
                  </a:cubicBezTo>
                  <a:cubicBezTo>
                    <a:pt x="190" y="10"/>
                    <a:pt x="190" y="10"/>
                    <a:pt x="190" y="10"/>
                  </a:cubicBezTo>
                  <a:cubicBezTo>
                    <a:pt x="195" y="9"/>
                    <a:pt x="200" y="9"/>
                    <a:pt x="205" y="8"/>
                  </a:cubicBezTo>
                  <a:lnTo>
                    <a:pt x="205" y="1"/>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2"/>
                  </a:moveTo>
                  <a:cubicBezTo>
                    <a:pt x="839" y="1"/>
                    <a:pt x="834" y="1"/>
                    <a:pt x="829" y="1"/>
                  </a:cubicBezTo>
                  <a:cubicBezTo>
                    <a:pt x="829" y="8"/>
                    <a:pt x="829" y="8"/>
                    <a:pt x="829" y="8"/>
                  </a:cubicBezTo>
                  <a:cubicBezTo>
                    <a:pt x="834" y="9"/>
                    <a:pt x="839" y="9"/>
                    <a:pt x="844" y="9"/>
                  </a:cubicBezTo>
                  <a:cubicBezTo>
                    <a:pt x="845" y="2"/>
                    <a:pt x="845" y="2"/>
                    <a:pt x="845" y="2"/>
                  </a:cubicBezTo>
                  <a:close/>
                  <a:moveTo>
                    <a:pt x="867" y="5"/>
                  </a:moveTo>
                  <a:cubicBezTo>
                    <a:pt x="862" y="4"/>
                    <a:pt x="857" y="3"/>
                    <a:pt x="852" y="3"/>
                  </a:cubicBezTo>
                  <a:cubicBezTo>
                    <a:pt x="851" y="10"/>
                    <a:pt x="851" y="10"/>
                    <a:pt x="851" y="10"/>
                  </a:cubicBezTo>
                  <a:cubicBezTo>
                    <a:pt x="856" y="11"/>
                    <a:pt x="861" y="12"/>
                    <a:pt x="866" y="13"/>
                  </a:cubicBezTo>
                  <a:cubicBezTo>
                    <a:pt x="867" y="5"/>
                    <a:pt x="867" y="5"/>
                    <a:pt x="867" y="5"/>
                  </a:cubicBezTo>
                  <a:close/>
                  <a:moveTo>
                    <a:pt x="890" y="12"/>
                  </a:moveTo>
                  <a:cubicBezTo>
                    <a:pt x="885" y="10"/>
                    <a:pt x="880" y="8"/>
                    <a:pt x="875" y="7"/>
                  </a:cubicBezTo>
                  <a:cubicBezTo>
                    <a:pt x="873" y="15"/>
                    <a:pt x="873" y="15"/>
                    <a:pt x="873" y="15"/>
                  </a:cubicBezTo>
                  <a:cubicBezTo>
                    <a:pt x="878" y="16"/>
                    <a:pt x="883" y="17"/>
                    <a:pt x="887" y="19"/>
                  </a:cubicBezTo>
                  <a:cubicBezTo>
                    <a:pt x="890" y="12"/>
                    <a:pt x="890" y="12"/>
                    <a:pt x="890" y="12"/>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4"/>
                  </a:cubicBezTo>
                  <a:cubicBezTo>
                    <a:pt x="915" y="30"/>
                    <a:pt x="915" y="30"/>
                    <a:pt x="915" y="30"/>
                  </a:cubicBezTo>
                  <a:cubicBezTo>
                    <a:pt x="919" y="33"/>
                    <a:pt x="924" y="35"/>
                    <a:pt x="928" y="38"/>
                  </a:cubicBezTo>
                  <a:cubicBezTo>
                    <a:pt x="932" y="31"/>
                    <a:pt x="932" y="31"/>
                    <a:pt x="932" y="31"/>
                  </a:cubicBezTo>
                  <a:close/>
                  <a:moveTo>
                    <a:pt x="951" y="44"/>
                  </a:moveTo>
                  <a:cubicBezTo>
                    <a:pt x="947" y="41"/>
                    <a:pt x="943" y="38"/>
                    <a:pt x="938" y="35"/>
                  </a:cubicBezTo>
                  <a:cubicBezTo>
                    <a:pt x="934" y="42"/>
                    <a:pt x="934" y="42"/>
                    <a:pt x="934" y="42"/>
                  </a:cubicBezTo>
                  <a:cubicBezTo>
                    <a:pt x="938" y="44"/>
                    <a:pt x="942" y="47"/>
                    <a:pt x="946" y="50"/>
                  </a:cubicBezTo>
                  <a:cubicBezTo>
                    <a:pt x="951" y="44"/>
                    <a:pt x="951" y="44"/>
                    <a:pt x="951" y="44"/>
                  </a:cubicBezTo>
                  <a:close/>
                  <a:moveTo>
                    <a:pt x="969" y="59"/>
                  </a:moveTo>
                  <a:cubicBezTo>
                    <a:pt x="965" y="56"/>
                    <a:pt x="961" y="52"/>
                    <a:pt x="957" y="49"/>
                  </a:cubicBezTo>
                  <a:cubicBezTo>
                    <a:pt x="952" y="55"/>
                    <a:pt x="952" y="55"/>
                    <a:pt x="952" y="55"/>
                  </a:cubicBezTo>
                  <a:cubicBezTo>
                    <a:pt x="956" y="58"/>
                    <a:pt x="960" y="61"/>
                    <a:pt x="963" y="65"/>
                  </a:cubicBezTo>
                  <a:lnTo>
                    <a:pt x="969" y="59"/>
                  </a:lnTo>
                  <a:close/>
                  <a:moveTo>
                    <a:pt x="985" y="76"/>
                  </a:moveTo>
                  <a:cubicBezTo>
                    <a:pt x="981" y="72"/>
                    <a:pt x="978" y="68"/>
                    <a:pt x="974" y="65"/>
                  </a:cubicBezTo>
                  <a:cubicBezTo>
                    <a:pt x="969" y="70"/>
                    <a:pt x="969" y="70"/>
                    <a:pt x="969" y="70"/>
                  </a:cubicBezTo>
                  <a:cubicBezTo>
                    <a:pt x="972" y="74"/>
                    <a:pt x="976" y="77"/>
                    <a:pt x="979" y="81"/>
                  </a:cubicBezTo>
                  <a:cubicBezTo>
                    <a:pt x="985" y="76"/>
                    <a:pt x="985" y="76"/>
                    <a:pt x="985" y="76"/>
                  </a:cubicBezTo>
                  <a:close/>
                  <a:moveTo>
                    <a:pt x="999" y="94"/>
                  </a:moveTo>
                  <a:cubicBezTo>
                    <a:pt x="996" y="90"/>
                    <a:pt x="993" y="86"/>
                    <a:pt x="990" y="82"/>
                  </a:cubicBezTo>
                  <a:cubicBezTo>
                    <a:pt x="984" y="87"/>
                    <a:pt x="984" y="87"/>
                    <a:pt x="984" y="87"/>
                  </a:cubicBezTo>
                  <a:cubicBezTo>
                    <a:pt x="987" y="91"/>
                    <a:pt x="990" y="95"/>
                    <a:pt x="992" y="99"/>
                  </a:cubicBezTo>
                  <a:lnTo>
                    <a:pt x="999" y="94"/>
                  </a:lnTo>
                  <a:close/>
                  <a:moveTo>
                    <a:pt x="1011" y="114"/>
                  </a:moveTo>
                  <a:cubicBezTo>
                    <a:pt x="1008" y="110"/>
                    <a:pt x="1006" y="105"/>
                    <a:pt x="1003" y="101"/>
                  </a:cubicBezTo>
                  <a:cubicBezTo>
                    <a:pt x="997" y="105"/>
                    <a:pt x="997" y="105"/>
                    <a:pt x="997" y="105"/>
                  </a:cubicBezTo>
                  <a:cubicBezTo>
                    <a:pt x="999" y="109"/>
                    <a:pt x="1002" y="114"/>
                    <a:pt x="1004" y="118"/>
                  </a:cubicBezTo>
                  <a:cubicBezTo>
                    <a:pt x="1011" y="114"/>
                    <a:pt x="1011" y="114"/>
                    <a:pt x="1011" y="114"/>
                  </a:cubicBezTo>
                  <a:close/>
                  <a:moveTo>
                    <a:pt x="1021" y="135"/>
                  </a:moveTo>
                  <a:cubicBezTo>
                    <a:pt x="1019" y="131"/>
                    <a:pt x="1017" y="126"/>
                    <a:pt x="1014" y="121"/>
                  </a:cubicBezTo>
                  <a:cubicBezTo>
                    <a:pt x="1007" y="125"/>
                    <a:pt x="1007" y="125"/>
                    <a:pt x="1007" y="125"/>
                  </a:cubicBezTo>
                  <a:cubicBezTo>
                    <a:pt x="1010" y="129"/>
                    <a:pt x="1012" y="134"/>
                    <a:pt x="1014" y="138"/>
                  </a:cubicBezTo>
                  <a:cubicBezTo>
                    <a:pt x="1021" y="135"/>
                    <a:pt x="1021" y="135"/>
                    <a:pt x="1021" y="135"/>
                  </a:cubicBezTo>
                  <a:close/>
                  <a:moveTo>
                    <a:pt x="1028" y="158"/>
                  </a:moveTo>
                  <a:cubicBezTo>
                    <a:pt x="1027" y="153"/>
                    <a:pt x="1025" y="148"/>
                    <a:pt x="1023" y="143"/>
                  </a:cubicBezTo>
                  <a:cubicBezTo>
                    <a:pt x="1016" y="145"/>
                    <a:pt x="1016" y="145"/>
                    <a:pt x="1016" y="145"/>
                  </a:cubicBezTo>
                  <a:cubicBezTo>
                    <a:pt x="1018" y="150"/>
                    <a:pt x="1019" y="155"/>
                    <a:pt x="1021" y="160"/>
                  </a:cubicBezTo>
                  <a:lnTo>
                    <a:pt x="1028" y="158"/>
                  </a:lnTo>
                  <a:close/>
                  <a:moveTo>
                    <a:pt x="1033" y="180"/>
                  </a:moveTo>
                  <a:cubicBezTo>
                    <a:pt x="1032" y="175"/>
                    <a:pt x="1031" y="170"/>
                    <a:pt x="1030" y="165"/>
                  </a:cubicBezTo>
                  <a:cubicBezTo>
                    <a:pt x="1023" y="167"/>
                    <a:pt x="1023" y="167"/>
                    <a:pt x="1023" y="167"/>
                  </a:cubicBezTo>
                  <a:cubicBezTo>
                    <a:pt x="1024" y="172"/>
                    <a:pt x="1025" y="177"/>
                    <a:pt x="1025" y="181"/>
                  </a:cubicBezTo>
                  <a:cubicBezTo>
                    <a:pt x="1033" y="180"/>
                    <a:pt x="1033" y="180"/>
                    <a:pt x="1033" y="180"/>
                  </a:cubicBezTo>
                  <a:close/>
                  <a:moveTo>
                    <a:pt x="1036" y="203"/>
                  </a:moveTo>
                  <a:cubicBezTo>
                    <a:pt x="1035" y="198"/>
                    <a:pt x="1035" y="193"/>
                    <a:pt x="1034" y="188"/>
                  </a:cubicBezTo>
                  <a:cubicBezTo>
                    <a:pt x="1027" y="189"/>
                    <a:pt x="1027" y="189"/>
                    <a:pt x="1027" y="189"/>
                  </a:cubicBezTo>
                  <a:cubicBezTo>
                    <a:pt x="1027" y="194"/>
                    <a:pt x="1028" y="199"/>
                    <a:pt x="1028" y="204"/>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50"/>
                  </a:moveTo>
                  <a:cubicBezTo>
                    <a:pt x="1035" y="244"/>
                    <a:pt x="1036" y="239"/>
                    <a:pt x="1036" y="234"/>
                  </a:cubicBezTo>
                  <a:cubicBezTo>
                    <a:pt x="1028" y="234"/>
                    <a:pt x="1028" y="234"/>
                    <a:pt x="1028" y="234"/>
                  </a:cubicBezTo>
                  <a:cubicBezTo>
                    <a:pt x="1028" y="239"/>
                    <a:pt x="1027" y="244"/>
                    <a:pt x="1027" y="249"/>
                  </a:cubicBezTo>
                  <a:lnTo>
                    <a:pt x="1035" y="250"/>
                  </a:lnTo>
                  <a:close/>
                  <a:moveTo>
                    <a:pt x="1031" y="272"/>
                  </a:moveTo>
                  <a:cubicBezTo>
                    <a:pt x="1032" y="267"/>
                    <a:pt x="1033" y="262"/>
                    <a:pt x="1034" y="257"/>
                  </a:cubicBezTo>
                  <a:cubicBezTo>
                    <a:pt x="1026" y="256"/>
                    <a:pt x="1026" y="256"/>
                    <a:pt x="1026" y="256"/>
                  </a:cubicBezTo>
                  <a:cubicBezTo>
                    <a:pt x="1025" y="261"/>
                    <a:pt x="1024" y="266"/>
                    <a:pt x="1023" y="271"/>
                  </a:cubicBezTo>
                  <a:cubicBezTo>
                    <a:pt x="1031" y="272"/>
                    <a:pt x="1031" y="272"/>
                    <a:pt x="1031" y="272"/>
                  </a:cubicBezTo>
                  <a:close/>
                  <a:moveTo>
                    <a:pt x="1025" y="295"/>
                  </a:moveTo>
                  <a:cubicBezTo>
                    <a:pt x="1026" y="290"/>
                    <a:pt x="1028" y="285"/>
                    <a:pt x="1029" y="280"/>
                  </a:cubicBezTo>
                  <a:cubicBezTo>
                    <a:pt x="1022" y="278"/>
                    <a:pt x="1022" y="278"/>
                    <a:pt x="1022" y="278"/>
                  </a:cubicBezTo>
                  <a:cubicBezTo>
                    <a:pt x="1020" y="283"/>
                    <a:pt x="1019" y="288"/>
                    <a:pt x="1017" y="292"/>
                  </a:cubicBezTo>
                  <a:cubicBezTo>
                    <a:pt x="1025" y="295"/>
                    <a:pt x="1025" y="295"/>
                    <a:pt x="1025" y="295"/>
                  </a:cubicBezTo>
                  <a:close/>
                  <a:moveTo>
                    <a:pt x="1016" y="316"/>
                  </a:moveTo>
                  <a:cubicBezTo>
                    <a:pt x="1018" y="312"/>
                    <a:pt x="1020" y="307"/>
                    <a:pt x="1022" y="302"/>
                  </a:cubicBezTo>
                  <a:cubicBezTo>
                    <a:pt x="1015" y="299"/>
                    <a:pt x="1015" y="299"/>
                    <a:pt x="1015" y="299"/>
                  </a:cubicBezTo>
                  <a:cubicBezTo>
                    <a:pt x="1013" y="304"/>
                    <a:pt x="1011" y="309"/>
                    <a:pt x="1009" y="313"/>
                  </a:cubicBezTo>
                  <a:cubicBezTo>
                    <a:pt x="1016" y="316"/>
                    <a:pt x="1016" y="316"/>
                    <a:pt x="1016" y="316"/>
                  </a:cubicBezTo>
                  <a:close/>
                  <a:moveTo>
                    <a:pt x="1005" y="337"/>
                  </a:moveTo>
                  <a:cubicBezTo>
                    <a:pt x="1008" y="332"/>
                    <a:pt x="1010" y="328"/>
                    <a:pt x="1013" y="323"/>
                  </a:cubicBezTo>
                  <a:cubicBezTo>
                    <a:pt x="1006" y="320"/>
                    <a:pt x="1006" y="320"/>
                    <a:pt x="1006" y="320"/>
                  </a:cubicBezTo>
                  <a:cubicBezTo>
                    <a:pt x="1003" y="324"/>
                    <a:pt x="1001" y="329"/>
                    <a:pt x="998" y="333"/>
                  </a:cubicBezTo>
                  <a:lnTo>
                    <a:pt x="1005" y="337"/>
                  </a:lnTo>
                  <a:close/>
                  <a:moveTo>
                    <a:pt x="992" y="356"/>
                  </a:moveTo>
                  <a:cubicBezTo>
                    <a:pt x="995" y="352"/>
                    <a:pt x="998" y="348"/>
                    <a:pt x="1001" y="343"/>
                  </a:cubicBezTo>
                  <a:cubicBezTo>
                    <a:pt x="994" y="339"/>
                    <a:pt x="994" y="339"/>
                    <a:pt x="994" y="339"/>
                  </a:cubicBezTo>
                  <a:cubicBezTo>
                    <a:pt x="992" y="343"/>
                    <a:pt x="989" y="347"/>
                    <a:pt x="986" y="351"/>
                  </a:cubicBezTo>
                  <a:lnTo>
                    <a:pt x="992" y="356"/>
                  </a:lnTo>
                  <a:close/>
                  <a:moveTo>
                    <a:pt x="977" y="374"/>
                  </a:moveTo>
                  <a:cubicBezTo>
                    <a:pt x="980" y="370"/>
                    <a:pt x="984" y="366"/>
                    <a:pt x="987" y="362"/>
                  </a:cubicBezTo>
                  <a:cubicBezTo>
                    <a:pt x="981" y="357"/>
                    <a:pt x="981" y="357"/>
                    <a:pt x="981" y="357"/>
                  </a:cubicBezTo>
                  <a:cubicBezTo>
                    <a:pt x="978" y="361"/>
                    <a:pt x="975" y="365"/>
                    <a:pt x="971" y="368"/>
                  </a:cubicBezTo>
                  <a:cubicBezTo>
                    <a:pt x="977" y="374"/>
                    <a:pt x="977" y="374"/>
                    <a:pt x="977" y="374"/>
                  </a:cubicBezTo>
                  <a:close/>
                  <a:moveTo>
                    <a:pt x="960" y="390"/>
                  </a:moveTo>
                  <a:cubicBezTo>
                    <a:pt x="964" y="386"/>
                    <a:pt x="968" y="383"/>
                    <a:pt x="971" y="379"/>
                  </a:cubicBezTo>
                  <a:cubicBezTo>
                    <a:pt x="966" y="374"/>
                    <a:pt x="966" y="374"/>
                    <a:pt x="966" y="374"/>
                  </a:cubicBezTo>
                  <a:cubicBezTo>
                    <a:pt x="962" y="377"/>
                    <a:pt x="959" y="380"/>
                    <a:pt x="955" y="384"/>
                  </a:cubicBezTo>
                  <a:cubicBezTo>
                    <a:pt x="960" y="390"/>
                    <a:pt x="960" y="390"/>
                    <a:pt x="960" y="390"/>
                  </a:cubicBezTo>
                  <a:close/>
                  <a:moveTo>
                    <a:pt x="941" y="404"/>
                  </a:moveTo>
                  <a:cubicBezTo>
                    <a:pt x="946" y="401"/>
                    <a:pt x="950" y="398"/>
                    <a:pt x="954" y="394"/>
                  </a:cubicBezTo>
                  <a:cubicBezTo>
                    <a:pt x="949" y="388"/>
                    <a:pt x="949" y="388"/>
                    <a:pt x="949" y="388"/>
                  </a:cubicBezTo>
                  <a:cubicBezTo>
                    <a:pt x="945" y="391"/>
                    <a:pt x="941" y="394"/>
                    <a:pt x="937" y="397"/>
                  </a:cubicBezTo>
                  <a:cubicBezTo>
                    <a:pt x="941" y="404"/>
                    <a:pt x="941" y="404"/>
                    <a:pt x="941" y="404"/>
                  </a:cubicBezTo>
                  <a:close/>
                  <a:moveTo>
                    <a:pt x="921" y="416"/>
                  </a:moveTo>
                  <a:cubicBezTo>
                    <a:pt x="926" y="413"/>
                    <a:pt x="930" y="411"/>
                    <a:pt x="935" y="408"/>
                  </a:cubicBezTo>
                  <a:cubicBezTo>
                    <a:pt x="931" y="401"/>
                    <a:pt x="931" y="401"/>
                    <a:pt x="931" y="401"/>
                  </a:cubicBezTo>
                  <a:cubicBezTo>
                    <a:pt x="927" y="404"/>
                    <a:pt x="922" y="406"/>
                    <a:pt x="918" y="409"/>
                  </a:cubicBezTo>
                  <a:cubicBezTo>
                    <a:pt x="921" y="416"/>
                    <a:pt x="921" y="416"/>
                    <a:pt x="921" y="416"/>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3"/>
                  </a:moveTo>
                  <a:cubicBezTo>
                    <a:pt x="883" y="431"/>
                    <a:pt x="888" y="430"/>
                    <a:pt x="893" y="428"/>
                  </a:cubicBezTo>
                  <a:cubicBezTo>
                    <a:pt x="890" y="421"/>
                    <a:pt x="890" y="421"/>
                    <a:pt x="890" y="421"/>
                  </a:cubicBezTo>
                  <a:cubicBezTo>
                    <a:pt x="886" y="422"/>
                    <a:pt x="881" y="424"/>
                    <a:pt x="876" y="425"/>
                  </a:cubicBezTo>
                  <a:lnTo>
                    <a:pt x="878" y="433"/>
                  </a:lnTo>
                  <a:close/>
                  <a:moveTo>
                    <a:pt x="856" y="438"/>
                  </a:moveTo>
                  <a:cubicBezTo>
                    <a:pt x="861" y="437"/>
                    <a:pt x="866" y="436"/>
                    <a:pt x="871" y="435"/>
                  </a:cubicBezTo>
                  <a:cubicBezTo>
                    <a:pt x="869" y="427"/>
                    <a:pt x="869" y="427"/>
                    <a:pt x="869" y="427"/>
                  </a:cubicBezTo>
                  <a:cubicBezTo>
                    <a:pt x="864" y="428"/>
                    <a:pt x="859" y="429"/>
                    <a:pt x="854" y="430"/>
                  </a:cubicBezTo>
                  <a:cubicBezTo>
                    <a:pt x="856" y="438"/>
                    <a:pt x="856" y="438"/>
                    <a:pt x="856" y="438"/>
                  </a:cubicBezTo>
                  <a:close/>
                  <a:moveTo>
                    <a:pt x="832" y="440"/>
                  </a:moveTo>
                  <a:cubicBezTo>
                    <a:pt x="838" y="440"/>
                    <a:pt x="843" y="439"/>
                    <a:pt x="848" y="439"/>
                  </a:cubicBezTo>
                  <a:cubicBezTo>
                    <a:pt x="847" y="431"/>
                    <a:pt x="847" y="431"/>
                    <a:pt x="847" y="431"/>
                  </a:cubicBezTo>
                  <a:cubicBezTo>
                    <a:pt x="842" y="432"/>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40"/>
                    <a:pt x="203" y="440"/>
                    <a:pt x="208" y="440"/>
                  </a:cubicBezTo>
                  <a:cubicBezTo>
                    <a:pt x="208" y="432"/>
                    <a:pt x="208" y="432"/>
                    <a:pt x="208" y="432"/>
                  </a:cubicBezTo>
                  <a:cubicBezTo>
                    <a:pt x="203" y="432"/>
                    <a:pt x="198" y="432"/>
                    <a:pt x="194" y="431"/>
                  </a:cubicBezTo>
                  <a:cubicBezTo>
                    <a:pt x="193" y="439"/>
                    <a:pt x="193" y="439"/>
                    <a:pt x="193" y="439"/>
                  </a:cubicBezTo>
                  <a:close/>
                  <a:moveTo>
                    <a:pt x="170" y="436"/>
                  </a:moveTo>
                  <a:cubicBezTo>
                    <a:pt x="175" y="437"/>
                    <a:pt x="180" y="438"/>
                    <a:pt x="185" y="438"/>
                  </a:cubicBezTo>
                  <a:cubicBezTo>
                    <a:pt x="186" y="431"/>
                    <a:pt x="186" y="431"/>
                    <a:pt x="186" y="431"/>
                  </a:cubicBezTo>
                  <a:cubicBezTo>
                    <a:pt x="181" y="430"/>
                    <a:pt x="176" y="429"/>
                    <a:pt x="171" y="428"/>
                  </a:cubicBezTo>
                  <a:cubicBezTo>
                    <a:pt x="170" y="436"/>
                    <a:pt x="170" y="436"/>
                    <a:pt x="170" y="436"/>
                  </a:cubicBezTo>
                  <a:close/>
                  <a:moveTo>
                    <a:pt x="147" y="430"/>
                  </a:moveTo>
                  <a:cubicBezTo>
                    <a:pt x="152" y="431"/>
                    <a:pt x="157" y="433"/>
                    <a:pt x="162" y="434"/>
                  </a:cubicBezTo>
                  <a:cubicBezTo>
                    <a:pt x="164" y="426"/>
                    <a:pt x="164" y="426"/>
                    <a:pt x="164" y="426"/>
                  </a:cubicBezTo>
                  <a:cubicBezTo>
                    <a:pt x="159" y="425"/>
                    <a:pt x="155" y="424"/>
                    <a:pt x="150" y="422"/>
                  </a:cubicBezTo>
                  <a:cubicBezTo>
                    <a:pt x="147" y="430"/>
                    <a:pt x="147" y="430"/>
                    <a:pt x="147" y="430"/>
                  </a:cubicBezTo>
                  <a:close/>
                  <a:moveTo>
                    <a:pt x="126" y="421"/>
                  </a:moveTo>
                  <a:cubicBezTo>
                    <a:pt x="130" y="423"/>
                    <a:pt x="135" y="425"/>
                    <a:pt x="140" y="427"/>
                  </a:cubicBezTo>
                  <a:cubicBezTo>
                    <a:pt x="143" y="420"/>
                    <a:pt x="143" y="420"/>
                    <a:pt x="143" y="420"/>
                  </a:cubicBezTo>
                  <a:cubicBezTo>
                    <a:pt x="138" y="418"/>
                    <a:pt x="133" y="416"/>
                    <a:pt x="129" y="414"/>
                  </a:cubicBezTo>
                  <a:cubicBezTo>
                    <a:pt x="126" y="421"/>
                    <a:pt x="126" y="421"/>
                    <a:pt x="126" y="421"/>
                  </a:cubicBezTo>
                  <a:close/>
                  <a:moveTo>
                    <a:pt x="105" y="410"/>
                  </a:moveTo>
                  <a:cubicBezTo>
                    <a:pt x="110" y="413"/>
                    <a:pt x="114" y="415"/>
                    <a:pt x="119" y="418"/>
                  </a:cubicBezTo>
                  <a:cubicBezTo>
                    <a:pt x="122" y="411"/>
                    <a:pt x="122" y="411"/>
                    <a:pt x="122" y="411"/>
                  </a:cubicBezTo>
                  <a:cubicBezTo>
                    <a:pt x="118" y="409"/>
                    <a:pt x="113" y="406"/>
                    <a:pt x="109" y="404"/>
                  </a:cubicBezTo>
                  <a:cubicBezTo>
                    <a:pt x="105" y="410"/>
                    <a:pt x="105" y="410"/>
                    <a:pt x="105" y="410"/>
                  </a:cubicBezTo>
                  <a:close/>
                  <a:moveTo>
                    <a:pt x="86" y="397"/>
                  </a:moveTo>
                  <a:cubicBezTo>
                    <a:pt x="90" y="400"/>
                    <a:pt x="94" y="403"/>
                    <a:pt x="99" y="406"/>
                  </a:cubicBezTo>
                  <a:cubicBezTo>
                    <a:pt x="103" y="400"/>
                    <a:pt x="103" y="400"/>
                    <a:pt x="103" y="400"/>
                  </a:cubicBezTo>
                  <a:cubicBezTo>
                    <a:pt x="99" y="397"/>
                    <a:pt x="95" y="394"/>
                    <a:pt x="91" y="391"/>
                  </a:cubicBezTo>
                  <a:lnTo>
                    <a:pt x="86" y="397"/>
                  </a:lnTo>
                  <a:close/>
                  <a:moveTo>
                    <a:pt x="68" y="382"/>
                  </a:moveTo>
                  <a:cubicBezTo>
                    <a:pt x="72" y="386"/>
                    <a:pt x="76" y="389"/>
                    <a:pt x="80" y="393"/>
                  </a:cubicBezTo>
                  <a:cubicBezTo>
                    <a:pt x="85" y="387"/>
                    <a:pt x="85" y="387"/>
                    <a:pt x="85" y="387"/>
                  </a:cubicBezTo>
                  <a:cubicBezTo>
                    <a:pt x="81" y="383"/>
                    <a:pt x="77" y="380"/>
                    <a:pt x="73" y="377"/>
                  </a:cubicBezTo>
                  <a:cubicBezTo>
                    <a:pt x="68" y="382"/>
                    <a:pt x="68" y="382"/>
                    <a:pt x="68" y="382"/>
                  </a:cubicBezTo>
                  <a:close/>
                  <a:moveTo>
                    <a:pt x="52" y="366"/>
                  </a:moveTo>
                  <a:cubicBezTo>
                    <a:pt x="55" y="370"/>
                    <a:pt x="59" y="373"/>
                    <a:pt x="63" y="377"/>
                  </a:cubicBezTo>
                  <a:cubicBezTo>
                    <a:pt x="68" y="372"/>
                    <a:pt x="68" y="372"/>
                    <a:pt x="68" y="372"/>
                  </a:cubicBezTo>
                  <a:cubicBezTo>
                    <a:pt x="65" y="368"/>
                    <a:pt x="61" y="364"/>
                    <a:pt x="58" y="361"/>
                  </a:cubicBezTo>
                  <a:cubicBezTo>
                    <a:pt x="52" y="366"/>
                    <a:pt x="52" y="366"/>
                    <a:pt x="52" y="366"/>
                  </a:cubicBezTo>
                  <a:close/>
                  <a:moveTo>
                    <a:pt x="38" y="347"/>
                  </a:moveTo>
                  <a:cubicBezTo>
                    <a:pt x="41" y="352"/>
                    <a:pt x="44" y="356"/>
                    <a:pt x="47" y="360"/>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1"/>
                  </a:cubicBezTo>
                  <a:cubicBezTo>
                    <a:pt x="40" y="337"/>
                    <a:pt x="40" y="337"/>
                    <a:pt x="40" y="337"/>
                  </a:cubicBezTo>
                  <a:cubicBezTo>
                    <a:pt x="37" y="332"/>
                    <a:pt x="35" y="328"/>
                    <a:pt x="33" y="324"/>
                  </a:cubicBezTo>
                  <a:cubicBezTo>
                    <a:pt x="26" y="327"/>
                    <a:pt x="26" y="327"/>
                    <a:pt x="26" y="327"/>
                  </a:cubicBezTo>
                  <a:close/>
                  <a:moveTo>
                    <a:pt x="16" y="306"/>
                  </a:moveTo>
                  <a:cubicBezTo>
                    <a:pt x="18" y="311"/>
                    <a:pt x="20" y="316"/>
                    <a:pt x="22" y="321"/>
                  </a:cubicBezTo>
                  <a:cubicBezTo>
                    <a:pt x="29" y="317"/>
                    <a:pt x="29" y="317"/>
                    <a:pt x="29" y="317"/>
                  </a:cubicBezTo>
                  <a:cubicBezTo>
                    <a:pt x="27" y="313"/>
                    <a:pt x="25" y="308"/>
                    <a:pt x="23" y="304"/>
                  </a:cubicBezTo>
                  <a:cubicBezTo>
                    <a:pt x="16" y="306"/>
                    <a:pt x="16" y="306"/>
                    <a:pt x="16" y="306"/>
                  </a:cubicBezTo>
                  <a:close/>
                  <a:moveTo>
                    <a:pt x="8" y="284"/>
                  </a:moveTo>
                  <a:cubicBezTo>
                    <a:pt x="10" y="289"/>
                    <a:pt x="11" y="294"/>
                    <a:pt x="13" y="299"/>
                  </a:cubicBezTo>
                  <a:cubicBezTo>
                    <a:pt x="20" y="297"/>
                    <a:pt x="20" y="297"/>
                    <a:pt x="20" y="297"/>
                  </a:cubicBezTo>
                  <a:cubicBezTo>
                    <a:pt x="19" y="292"/>
                    <a:pt x="17" y="287"/>
                    <a:pt x="16" y="282"/>
                  </a:cubicBezTo>
                  <a:cubicBezTo>
                    <a:pt x="8" y="284"/>
                    <a:pt x="8" y="284"/>
                    <a:pt x="8" y="284"/>
                  </a:cubicBezTo>
                  <a:close/>
                  <a:moveTo>
                    <a:pt x="3" y="262"/>
                  </a:moveTo>
                  <a:cubicBezTo>
                    <a:pt x="4" y="267"/>
                    <a:pt x="5" y="272"/>
                    <a:pt x="6" y="277"/>
                  </a:cubicBezTo>
                  <a:cubicBezTo>
                    <a:pt x="14" y="275"/>
                    <a:pt x="14" y="275"/>
                    <a:pt x="14" y="275"/>
                  </a:cubicBezTo>
                  <a:cubicBezTo>
                    <a:pt x="13" y="270"/>
                    <a:pt x="12" y="265"/>
                    <a:pt x="11" y="261"/>
                  </a:cubicBezTo>
                  <a:cubicBezTo>
                    <a:pt x="3" y="262"/>
                    <a:pt x="3" y="262"/>
                    <a:pt x="3" y="262"/>
                  </a:cubicBezTo>
                  <a:close/>
                  <a:moveTo>
                    <a:pt x="0" y="239"/>
                  </a:moveTo>
                  <a:cubicBezTo>
                    <a:pt x="1" y="244"/>
                    <a:pt x="1" y="249"/>
                    <a:pt x="2" y="254"/>
                  </a:cubicBezTo>
                  <a:cubicBezTo>
                    <a:pt x="10" y="253"/>
                    <a:pt x="10" y="253"/>
                    <a:pt x="10" y="253"/>
                  </a:cubicBezTo>
                  <a:cubicBezTo>
                    <a:pt x="9" y="248"/>
                    <a:pt x="9" y="243"/>
                    <a:pt x="8" y="238"/>
                  </a:cubicBezTo>
                  <a:cubicBezTo>
                    <a:pt x="0" y="239"/>
                    <a:pt x="0" y="239"/>
                    <a:pt x="0" y="239"/>
                  </a:cubicBezTo>
                  <a:close/>
                  <a:moveTo>
                    <a:pt x="0" y="216"/>
                  </a:moveTo>
                  <a:cubicBezTo>
                    <a:pt x="0" y="226"/>
                    <a:pt x="0" y="226"/>
                    <a:pt x="0" y="226"/>
                  </a:cubicBezTo>
                  <a:cubicBezTo>
                    <a:pt x="0" y="228"/>
                    <a:pt x="0" y="229"/>
                    <a:pt x="0" y="231"/>
                  </a:cubicBezTo>
                  <a:cubicBezTo>
                    <a:pt x="8" y="231"/>
                    <a:pt x="8" y="231"/>
                    <a:pt x="8" y="231"/>
                  </a:cubicBezTo>
                  <a:cubicBezTo>
                    <a:pt x="8" y="229"/>
                    <a:pt x="8" y="228"/>
                    <a:pt x="8" y="226"/>
                  </a:cubicBezTo>
                  <a:cubicBezTo>
                    <a:pt x="8" y="216"/>
                    <a:pt x="8" y="216"/>
                    <a:pt x="8" y="216"/>
                  </a:cubicBezTo>
                  <a:cubicBezTo>
                    <a:pt x="0" y="216"/>
                    <a:pt x="0" y="216"/>
                    <a:pt x="0" y="216"/>
                  </a:cubicBezTo>
                  <a:close/>
                  <a:moveTo>
                    <a:pt x="1" y="192"/>
                  </a:moveTo>
                  <a:cubicBezTo>
                    <a:pt x="1" y="198"/>
                    <a:pt x="0" y="203"/>
                    <a:pt x="0" y="208"/>
                  </a:cubicBezTo>
                  <a:cubicBezTo>
                    <a:pt x="8" y="208"/>
                    <a:pt x="8" y="208"/>
                    <a:pt x="8" y="208"/>
                  </a:cubicBezTo>
                  <a:cubicBezTo>
                    <a:pt x="8" y="203"/>
                    <a:pt x="8" y="198"/>
                    <a:pt x="9" y="193"/>
                  </a:cubicBezTo>
                  <a:cubicBezTo>
                    <a:pt x="1" y="192"/>
                    <a:pt x="1" y="192"/>
                    <a:pt x="1" y="192"/>
                  </a:cubicBezTo>
                  <a:close/>
                  <a:moveTo>
                    <a:pt x="5" y="170"/>
                  </a:moveTo>
                  <a:cubicBezTo>
                    <a:pt x="4" y="175"/>
                    <a:pt x="3" y="180"/>
                    <a:pt x="2" y="185"/>
                  </a:cubicBezTo>
                  <a:cubicBezTo>
                    <a:pt x="10" y="186"/>
                    <a:pt x="10" y="186"/>
                    <a:pt x="10" y="186"/>
                  </a:cubicBezTo>
                  <a:cubicBezTo>
                    <a:pt x="11" y="181"/>
                    <a:pt x="11" y="176"/>
                    <a:pt x="13" y="171"/>
                  </a:cubicBezTo>
                  <a:cubicBezTo>
                    <a:pt x="5" y="170"/>
                    <a:pt x="5" y="170"/>
                    <a:pt x="5" y="170"/>
                  </a:cubicBezTo>
                  <a:close/>
                  <a:moveTo>
                    <a:pt x="11" y="147"/>
                  </a:moveTo>
                  <a:cubicBezTo>
                    <a:pt x="9" y="152"/>
                    <a:pt x="8" y="157"/>
                    <a:pt x="7" y="162"/>
                  </a:cubicBezTo>
                  <a:cubicBezTo>
                    <a:pt x="14" y="164"/>
                    <a:pt x="14" y="164"/>
                    <a:pt x="14" y="164"/>
                  </a:cubicBezTo>
                  <a:cubicBezTo>
                    <a:pt x="15" y="159"/>
                    <a:pt x="17" y="154"/>
                    <a:pt x="18" y="150"/>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81"/>
            <p:cNvSpPr>
              <a:spLocks noChangeArrowheads="1"/>
            </p:cNvSpPr>
            <p:nvPr/>
          </p:nvSpPr>
          <p:spPr bwMode="auto">
            <a:xfrm>
              <a:off x="4881563" y="3425825"/>
              <a:ext cx="179388" cy="17938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Rectangle 82"/>
            <p:cNvSpPr>
              <a:spLocks noChangeArrowheads="1"/>
            </p:cNvSpPr>
            <p:nvPr/>
          </p:nvSpPr>
          <p:spPr bwMode="auto">
            <a:xfrm>
              <a:off x="5076825" y="3425825"/>
              <a:ext cx="179388" cy="1793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Rectangle 83"/>
            <p:cNvSpPr>
              <a:spLocks noChangeArrowheads="1"/>
            </p:cNvSpPr>
            <p:nvPr/>
          </p:nvSpPr>
          <p:spPr bwMode="auto">
            <a:xfrm>
              <a:off x="4881563" y="3621088"/>
              <a:ext cx="179388" cy="1809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Rectangle 84"/>
            <p:cNvSpPr>
              <a:spLocks noChangeArrowheads="1"/>
            </p:cNvSpPr>
            <p:nvPr/>
          </p:nvSpPr>
          <p:spPr bwMode="auto">
            <a:xfrm>
              <a:off x="5076825" y="3621088"/>
              <a:ext cx="179388" cy="1809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85"/>
            <p:cNvSpPr>
              <a:spLocks noEditPoints="1"/>
            </p:cNvSpPr>
            <p:nvPr/>
          </p:nvSpPr>
          <p:spPr bwMode="auto">
            <a:xfrm>
              <a:off x="5407025" y="3154363"/>
              <a:ext cx="269875" cy="857250"/>
            </a:xfrm>
            <a:custGeom>
              <a:avLst/>
              <a:gdLst>
                <a:gd name="T0" fmla="*/ 72 w 72"/>
                <a:gd name="T1" fmla="*/ 8 h 228"/>
                <a:gd name="T2" fmla="*/ 66 w 72"/>
                <a:gd name="T3" fmla="*/ 1 h 228"/>
                <a:gd name="T4" fmla="*/ 49 w 72"/>
                <a:gd name="T5" fmla="*/ 18 h 228"/>
                <a:gd name="T6" fmla="*/ 58 w 72"/>
                <a:gd name="T7" fmla="*/ 3 h 228"/>
                <a:gd name="T8" fmla="*/ 49 w 72"/>
                <a:gd name="T9" fmla="*/ 18 h 228"/>
                <a:gd name="T10" fmla="*/ 45 w 72"/>
                <a:gd name="T11" fmla="*/ 23 h 228"/>
                <a:gd name="T12" fmla="*/ 33 w 72"/>
                <a:gd name="T13" fmla="*/ 35 h 228"/>
                <a:gd name="T14" fmla="*/ 40 w 72"/>
                <a:gd name="T15" fmla="*/ 58 h 228"/>
                <a:gd name="T16" fmla="*/ 32 w 72"/>
                <a:gd name="T17" fmla="*/ 43 h 228"/>
                <a:gd name="T18" fmla="*/ 40 w 72"/>
                <a:gd name="T19" fmla="*/ 58 h 228"/>
                <a:gd name="T20" fmla="*/ 40 w 72"/>
                <a:gd name="T21" fmla="*/ 78 h 228"/>
                <a:gd name="T22" fmla="*/ 32 w 72"/>
                <a:gd name="T23" fmla="*/ 65 h 228"/>
                <a:gd name="T24" fmla="*/ 32 w 72"/>
                <a:gd name="T25" fmla="*/ 80 h 228"/>
                <a:gd name="T26" fmla="*/ 30 w 72"/>
                <a:gd name="T27" fmla="*/ 104 h 228"/>
                <a:gd name="T28" fmla="*/ 31 w 72"/>
                <a:gd name="T29" fmla="*/ 87 h 228"/>
                <a:gd name="T30" fmla="*/ 30 w 72"/>
                <a:gd name="T31" fmla="*/ 104 h 228"/>
                <a:gd name="T32" fmla="*/ 24 w 72"/>
                <a:gd name="T33" fmla="*/ 110 h 228"/>
                <a:gd name="T34" fmla="*/ 8 w 72"/>
                <a:gd name="T35" fmla="*/ 110 h 228"/>
                <a:gd name="T36" fmla="*/ 15 w 72"/>
                <a:gd name="T37" fmla="*/ 114 h 228"/>
                <a:gd name="T38" fmla="*/ 0 w 72"/>
                <a:gd name="T39" fmla="*/ 118 h 228"/>
                <a:gd name="T40" fmla="*/ 1 w 72"/>
                <a:gd name="T41" fmla="*/ 110 h 228"/>
                <a:gd name="T42" fmla="*/ 0 w 72"/>
                <a:gd name="T43" fmla="*/ 118 h 228"/>
                <a:gd name="T44" fmla="*/ 15 w 72"/>
                <a:gd name="T45" fmla="*/ 114 h 228"/>
                <a:gd name="T46" fmla="*/ 23 w 72"/>
                <a:gd name="T47" fmla="*/ 118 h 228"/>
                <a:gd name="T48" fmla="*/ 28 w 72"/>
                <a:gd name="T49" fmla="*/ 134 h 228"/>
                <a:gd name="T50" fmla="*/ 40 w 72"/>
                <a:gd name="T51" fmla="*/ 154 h 228"/>
                <a:gd name="T52" fmla="*/ 38 w 72"/>
                <a:gd name="T53" fmla="*/ 137 h 228"/>
                <a:gd name="T54" fmla="*/ 32 w 72"/>
                <a:gd name="T55" fmla="*/ 150 h 228"/>
                <a:gd name="T56" fmla="*/ 40 w 72"/>
                <a:gd name="T57" fmla="*/ 154 h 228"/>
                <a:gd name="T58" fmla="*/ 40 w 72"/>
                <a:gd name="T59" fmla="*/ 161 h 228"/>
                <a:gd name="T60" fmla="*/ 32 w 72"/>
                <a:gd name="T61" fmla="*/ 177 h 228"/>
                <a:gd name="T62" fmla="*/ 41 w 72"/>
                <a:gd name="T63" fmla="*/ 198 h 228"/>
                <a:gd name="T64" fmla="*/ 40 w 72"/>
                <a:gd name="T65" fmla="*/ 184 h 228"/>
                <a:gd name="T66" fmla="*/ 32 w 72"/>
                <a:gd name="T67" fmla="*/ 189 h 228"/>
                <a:gd name="T68" fmla="*/ 41 w 72"/>
                <a:gd name="T69" fmla="*/ 198 h 228"/>
                <a:gd name="T70" fmla="*/ 44 w 72"/>
                <a:gd name="T71" fmla="*/ 204 h 228"/>
                <a:gd name="T72" fmla="*/ 48 w 72"/>
                <a:gd name="T73" fmla="*/ 221 h 228"/>
                <a:gd name="T74" fmla="*/ 72 w 72"/>
                <a:gd name="T75" fmla="*/ 221 h 228"/>
                <a:gd name="T76" fmla="*/ 56 w 72"/>
                <a:gd name="T77" fmla="*/ 225 h 228"/>
                <a:gd name="T78" fmla="*/ 72 w 72"/>
                <a:gd name="T79"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228">
                  <a:moveTo>
                    <a:pt x="67" y="8"/>
                  </a:moveTo>
                  <a:cubicBezTo>
                    <a:pt x="69" y="8"/>
                    <a:pt x="70" y="8"/>
                    <a:pt x="72" y="8"/>
                  </a:cubicBezTo>
                  <a:cubicBezTo>
                    <a:pt x="72" y="0"/>
                    <a:pt x="72" y="0"/>
                    <a:pt x="72" y="0"/>
                  </a:cubicBezTo>
                  <a:cubicBezTo>
                    <a:pt x="70" y="0"/>
                    <a:pt x="68" y="0"/>
                    <a:pt x="66" y="1"/>
                  </a:cubicBezTo>
                  <a:lnTo>
                    <a:pt x="67" y="8"/>
                  </a:lnTo>
                  <a:close/>
                  <a:moveTo>
                    <a:pt x="49" y="18"/>
                  </a:moveTo>
                  <a:cubicBezTo>
                    <a:pt x="52" y="14"/>
                    <a:pt x="56" y="12"/>
                    <a:pt x="60" y="10"/>
                  </a:cubicBezTo>
                  <a:cubicBezTo>
                    <a:pt x="58" y="3"/>
                    <a:pt x="58" y="3"/>
                    <a:pt x="58" y="3"/>
                  </a:cubicBezTo>
                  <a:cubicBezTo>
                    <a:pt x="52" y="5"/>
                    <a:pt x="48" y="8"/>
                    <a:pt x="44" y="12"/>
                  </a:cubicBezTo>
                  <a:cubicBezTo>
                    <a:pt x="49" y="18"/>
                    <a:pt x="49" y="18"/>
                    <a:pt x="49" y="18"/>
                  </a:cubicBezTo>
                  <a:close/>
                  <a:moveTo>
                    <a:pt x="40" y="36"/>
                  </a:moveTo>
                  <a:cubicBezTo>
                    <a:pt x="41" y="31"/>
                    <a:pt x="43" y="27"/>
                    <a:pt x="45" y="23"/>
                  </a:cubicBezTo>
                  <a:cubicBezTo>
                    <a:pt x="38" y="19"/>
                    <a:pt x="38" y="19"/>
                    <a:pt x="38" y="19"/>
                  </a:cubicBezTo>
                  <a:cubicBezTo>
                    <a:pt x="35" y="23"/>
                    <a:pt x="33" y="29"/>
                    <a:pt x="33" y="35"/>
                  </a:cubicBezTo>
                  <a:lnTo>
                    <a:pt x="40" y="36"/>
                  </a:lnTo>
                  <a:close/>
                  <a:moveTo>
                    <a:pt x="40" y="58"/>
                  </a:moveTo>
                  <a:cubicBezTo>
                    <a:pt x="40" y="43"/>
                    <a:pt x="40" y="43"/>
                    <a:pt x="40" y="43"/>
                  </a:cubicBezTo>
                  <a:cubicBezTo>
                    <a:pt x="32" y="43"/>
                    <a:pt x="32" y="43"/>
                    <a:pt x="32" y="43"/>
                  </a:cubicBezTo>
                  <a:cubicBezTo>
                    <a:pt x="32" y="58"/>
                    <a:pt x="32" y="58"/>
                    <a:pt x="32" y="58"/>
                  </a:cubicBezTo>
                  <a:lnTo>
                    <a:pt x="40" y="58"/>
                  </a:lnTo>
                  <a:close/>
                  <a:moveTo>
                    <a:pt x="40" y="81"/>
                  </a:moveTo>
                  <a:cubicBezTo>
                    <a:pt x="40" y="80"/>
                    <a:pt x="40" y="79"/>
                    <a:pt x="40" y="78"/>
                  </a:cubicBezTo>
                  <a:cubicBezTo>
                    <a:pt x="40" y="65"/>
                    <a:pt x="40" y="65"/>
                    <a:pt x="40" y="65"/>
                  </a:cubicBezTo>
                  <a:cubicBezTo>
                    <a:pt x="32" y="65"/>
                    <a:pt x="32" y="65"/>
                    <a:pt x="32" y="65"/>
                  </a:cubicBezTo>
                  <a:cubicBezTo>
                    <a:pt x="32" y="78"/>
                    <a:pt x="32" y="78"/>
                    <a:pt x="32" y="78"/>
                  </a:cubicBezTo>
                  <a:cubicBezTo>
                    <a:pt x="32" y="79"/>
                    <a:pt x="32" y="80"/>
                    <a:pt x="32" y="80"/>
                  </a:cubicBezTo>
                  <a:cubicBezTo>
                    <a:pt x="40" y="81"/>
                    <a:pt x="40" y="81"/>
                    <a:pt x="40" y="81"/>
                  </a:cubicBezTo>
                  <a:close/>
                  <a:moveTo>
                    <a:pt x="30" y="104"/>
                  </a:moveTo>
                  <a:cubicBezTo>
                    <a:pt x="34" y="100"/>
                    <a:pt x="37" y="95"/>
                    <a:pt x="38" y="89"/>
                  </a:cubicBezTo>
                  <a:cubicBezTo>
                    <a:pt x="31" y="87"/>
                    <a:pt x="31" y="87"/>
                    <a:pt x="31" y="87"/>
                  </a:cubicBezTo>
                  <a:cubicBezTo>
                    <a:pt x="30" y="92"/>
                    <a:pt x="27" y="96"/>
                    <a:pt x="25" y="99"/>
                  </a:cubicBezTo>
                  <a:lnTo>
                    <a:pt x="30" y="104"/>
                  </a:lnTo>
                  <a:close/>
                  <a:moveTo>
                    <a:pt x="9" y="117"/>
                  </a:moveTo>
                  <a:cubicBezTo>
                    <a:pt x="15" y="116"/>
                    <a:pt x="20" y="113"/>
                    <a:pt x="24" y="110"/>
                  </a:cubicBezTo>
                  <a:cubicBezTo>
                    <a:pt x="20" y="104"/>
                    <a:pt x="20" y="104"/>
                    <a:pt x="20" y="104"/>
                  </a:cubicBezTo>
                  <a:cubicBezTo>
                    <a:pt x="16" y="106"/>
                    <a:pt x="12" y="108"/>
                    <a:pt x="8" y="110"/>
                  </a:cubicBezTo>
                  <a:cubicBezTo>
                    <a:pt x="9" y="117"/>
                    <a:pt x="9" y="117"/>
                    <a:pt x="9" y="117"/>
                  </a:cubicBezTo>
                  <a:close/>
                  <a:moveTo>
                    <a:pt x="15" y="114"/>
                  </a:moveTo>
                  <a:cubicBezTo>
                    <a:pt x="11" y="112"/>
                    <a:pt x="5" y="110"/>
                    <a:pt x="0" y="110"/>
                  </a:cubicBezTo>
                  <a:cubicBezTo>
                    <a:pt x="0" y="118"/>
                    <a:pt x="0" y="118"/>
                    <a:pt x="0" y="118"/>
                  </a:cubicBezTo>
                  <a:cubicBezTo>
                    <a:pt x="1" y="118"/>
                    <a:pt x="1" y="118"/>
                    <a:pt x="1" y="118"/>
                  </a:cubicBezTo>
                  <a:cubicBezTo>
                    <a:pt x="1" y="110"/>
                    <a:pt x="1" y="110"/>
                    <a:pt x="1" y="110"/>
                  </a:cubicBezTo>
                  <a:cubicBezTo>
                    <a:pt x="0" y="110"/>
                    <a:pt x="0" y="110"/>
                    <a:pt x="0" y="110"/>
                  </a:cubicBezTo>
                  <a:cubicBezTo>
                    <a:pt x="0" y="118"/>
                    <a:pt x="0" y="118"/>
                    <a:pt x="0" y="118"/>
                  </a:cubicBezTo>
                  <a:cubicBezTo>
                    <a:pt x="4" y="118"/>
                    <a:pt x="9" y="119"/>
                    <a:pt x="12" y="121"/>
                  </a:cubicBezTo>
                  <a:cubicBezTo>
                    <a:pt x="15" y="114"/>
                    <a:pt x="15" y="114"/>
                    <a:pt x="15" y="114"/>
                  </a:cubicBezTo>
                  <a:close/>
                  <a:moveTo>
                    <a:pt x="34" y="130"/>
                  </a:moveTo>
                  <a:cubicBezTo>
                    <a:pt x="31" y="125"/>
                    <a:pt x="27" y="121"/>
                    <a:pt x="23" y="118"/>
                  </a:cubicBezTo>
                  <a:cubicBezTo>
                    <a:pt x="18" y="124"/>
                    <a:pt x="18" y="124"/>
                    <a:pt x="18" y="124"/>
                  </a:cubicBezTo>
                  <a:cubicBezTo>
                    <a:pt x="22" y="127"/>
                    <a:pt x="25" y="130"/>
                    <a:pt x="28" y="134"/>
                  </a:cubicBezTo>
                  <a:cubicBezTo>
                    <a:pt x="34" y="130"/>
                    <a:pt x="34" y="130"/>
                    <a:pt x="34" y="130"/>
                  </a:cubicBezTo>
                  <a:close/>
                  <a:moveTo>
                    <a:pt x="40" y="154"/>
                  </a:moveTo>
                  <a:cubicBezTo>
                    <a:pt x="40" y="150"/>
                    <a:pt x="40" y="150"/>
                    <a:pt x="40" y="150"/>
                  </a:cubicBezTo>
                  <a:cubicBezTo>
                    <a:pt x="40" y="146"/>
                    <a:pt x="39" y="142"/>
                    <a:pt x="38" y="137"/>
                  </a:cubicBezTo>
                  <a:cubicBezTo>
                    <a:pt x="30" y="140"/>
                    <a:pt x="30" y="140"/>
                    <a:pt x="30" y="140"/>
                  </a:cubicBezTo>
                  <a:cubicBezTo>
                    <a:pt x="32" y="143"/>
                    <a:pt x="32" y="147"/>
                    <a:pt x="32" y="150"/>
                  </a:cubicBezTo>
                  <a:cubicBezTo>
                    <a:pt x="32" y="154"/>
                    <a:pt x="32" y="154"/>
                    <a:pt x="32" y="154"/>
                  </a:cubicBezTo>
                  <a:cubicBezTo>
                    <a:pt x="40" y="154"/>
                    <a:pt x="40" y="154"/>
                    <a:pt x="40" y="154"/>
                  </a:cubicBezTo>
                  <a:close/>
                  <a:moveTo>
                    <a:pt x="40" y="177"/>
                  </a:moveTo>
                  <a:cubicBezTo>
                    <a:pt x="40" y="161"/>
                    <a:pt x="40" y="161"/>
                    <a:pt x="40" y="161"/>
                  </a:cubicBezTo>
                  <a:cubicBezTo>
                    <a:pt x="32" y="161"/>
                    <a:pt x="32" y="161"/>
                    <a:pt x="32" y="161"/>
                  </a:cubicBezTo>
                  <a:cubicBezTo>
                    <a:pt x="32" y="177"/>
                    <a:pt x="32" y="177"/>
                    <a:pt x="32" y="177"/>
                  </a:cubicBezTo>
                  <a:lnTo>
                    <a:pt x="40" y="177"/>
                  </a:lnTo>
                  <a:close/>
                  <a:moveTo>
                    <a:pt x="41" y="198"/>
                  </a:moveTo>
                  <a:cubicBezTo>
                    <a:pt x="40" y="195"/>
                    <a:pt x="40" y="192"/>
                    <a:pt x="40" y="189"/>
                  </a:cubicBezTo>
                  <a:cubicBezTo>
                    <a:pt x="40" y="184"/>
                    <a:pt x="40" y="184"/>
                    <a:pt x="40" y="184"/>
                  </a:cubicBezTo>
                  <a:cubicBezTo>
                    <a:pt x="32" y="184"/>
                    <a:pt x="32" y="184"/>
                    <a:pt x="32" y="184"/>
                  </a:cubicBezTo>
                  <a:cubicBezTo>
                    <a:pt x="32" y="189"/>
                    <a:pt x="32" y="189"/>
                    <a:pt x="32" y="189"/>
                  </a:cubicBezTo>
                  <a:cubicBezTo>
                    <a:pt x="32" y="193"/>
                    <a:pt x="33" y="197"/>
                    <a:pt x="34" y="200"/>
                  </a:cubicBezTo>
                  <a:cubicBezTo>
                    <a:pt x="41" y="198"/>
                    <a:pt x="41" y="198"/>
                    <a:pt x="41" y="198"/>
                  </a:cubicBezTo>
                  <a:close/>
                  <a:moveTo>
                    <a:pt x="53" y="214"/>
                  </a:moveTo>
                  <a:cubicBezTo>
                    <a:pt x="49" y="212"/>
                    <a:pt x="46" y="208"/>
                    <a:pt x="44" y="204"/>
                  </a:cubicBezTo>
                  <a:cubicBezTo>
                    <a:pt x="37" y="208"/>
                    <a:pt x="37" y="208"/>
                    <a:pt x="37" y="208"/>
                  </a:cubicBezTo>
                  <a:cubicBezTo>
                    <a:pt x="40" y="213"/>
                    <a:pt x="44" y="217"/>
                    <a:pt x="48" y="221"/>
                  </a:cubicBezTo>
                  <a:cubicBezTo>
                    <a:pt x="53" y="214"/>
                    <a:pt x="53" y="214"/>
                    <a:pt x="53" y="214"/>
                  </a:cubicBezTo>
                  <a:close/>
                  <a:moveTo>
                    <a:pt x="72" y="221"/>
                  </a:moveTo>
                  <a:cubicBezTo>
                    <a:pt x="67" y="221"/>
                    <a:pt x="63" y="220"/>
                    <a:pt x="59" y="218"/>
                  </a:cubicBezTo>
                  <a:cubicBezTo>
                    <a:pt x="56" y="225"/>
                    <a:pt x="56" y="225"/>
                    <a:pt x="56" y="225"/>
                  </a:cubicBezTo>
                  <a:cubicBezTo>
                    <a:pt x="61" y="227"/>
                    <a:pt x="66" y="228"/>
                    <a:pt x="72" y="228"/>
                  </a:cubicBezTo>
                  <a:cubicBezTo>
                    <a:pt x="72" y="221"/>
                    <a:pt x="72" y="221"/>
                    <a:pt x="72" y="22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94" name="Group 93"/>
          <p:cNvGrpSpPr/>
          <p:nvPr/>
        </p:nvGrpSpPr>
        <p:grpSpPr>
          <a:xfrm>
            <a:off x="7961313" y="2755900"/>
            <a:ext cx="2259012" cy="2235200"/>
            <a:chOff x="7961313" y="2755900"/>
            <a:chExt cx="2259012" cy="2235200"/>
          </a:xfrm>
        </p:grpSpPr>
        <p:sp>
          <p:nvSpPr>
            <p:cNvPr id="8" name="Freeform 7"/>
            <p:cNvSpPr>
              <a:spLocks noEditPoints="1"/>
            </p:cNvSpPr>
            <p:nvPr/>
          </p:nvSpPr>
          <p:spPr bwMode="auto">
            <a:xfrm>
              <a:off x="8486775" y="2755900"/>
              <a:ext cx="1651000" cy="1655763"/>
            </a:xfrm>
            <a:custGeom>
              <a:avLst/>
              <a:gdLst>
                <a:gd name="T0" fmla="*/ 392 w 440"/>
                <a:gd name="T1" fmla="*/ 429 h 440"/>
                <a:gd name="T2" fmla="*/ 399 w 440"/>
                <a:gd name="T3" fmla="*/ 427 h 440"/>
                <a:gd name="T4" fmla="*/ 423 w 440"/>
                <a:gd name="T5" fmla="*/ 419 h 440"/>
                <a:gd name="T6" fmla="*/ 440 w 440"/>
                <a:gd name="T7" fmla="*/ 381 h 440"/>
                <a:gd name="T8" fmla="*/ 432 w 440"/>
                <a:gd name="T9" fmla="*/ 358 h 440"/>
                <a:gd name="T10" fmla="*/ 432 w 440"/>
                <a:gd name="T11" fmla="*/ 310 h 440"/>
                <a:gd name="T12" fmla="*/ 432 w 440"/>
                <a:gd name="T13" fmla="*/ 303 h 440"/>
                <a:gd name="T14" fmla="*/ 440 w 440"/>
                <a:gd name="T15" fmla="*/ 279 h 440"/>
                <a:gd name="T16" fmla="*/ 440 w 440"/>
                <a:gd name="T17" fmla="*/ 240 h 440"/>
                <a:gd name="T18" fmla="*/ 432 w 440"/>
                <a:gd name="T19" fmla="*/ 216 h 440"/>
                <a:gd name="T20" fmla="*/ 432 w 440"/>
                <a:gd name="T21" fmla="*/ 169 h 440"/>
                <a:gd name="T22" fmla="*/ 432 w 440"/>
                <a:gd name="T23" fmla="*/ 161 h 440"/>
                <a:gd name="T24" fmla="*/ 440 w 440"/>
                <a:gd name="T25" fmla="*/ 138 h 440"/>
                <a:gd name="T26" fmla="*/ 440 w 440"/>
                <a:gd name="T27" fmla="*/ 98 h 440"/>
                <a:gd name="T28" fmla="*/ 432 w 440"/>
                <a:gd name="T29" fmla="*/ 75 h 440"/>
                <a:gd name="T30" fmla="*/ 438 w 440"/>
                <a:gd name="T31" fmla="*/ 51 h 440"/>
                <a:gd name="T32" fmla="*/ 421 w 440"/>
                <a:gd name="T33" fmla="*/ 33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5 h 440"/>
                <a:gd name="T72" fmla="*/ 0 w 440"/>
                <a:gd name="T73" fmla="*/ 144 h 440"/>
                <a:gd name="T74" fmla="*/ 8 w 440"/>
                <a:gd name="T75" fmla="*/ 167 h 440"/>
                <a:gd name="T76" fmla="*/ 8 w 440"/>
                <a:gd name="T77" fmla="*/ 215 h 440"/>
                <a:gd name="T78" fmla="*/ 8 w 440"/>
                <a:gd name="T79" fmla="*/ 222 h 440"/>
                <a:gd name="T80" fmla="*/ 0 w 440"/>
                <a:gd name="T81" fmla="*/ 246 h 440"/>
                <a:gd name="T82" fmla="*/ 0 w 440"/>
                <a:gd name="T83" fmla="*/ 285 h 440"/>
                <a:gd name="T84" fmla="*/ 8 w 440"/>
                <a:gd name="T85" fmla="*/ 309 h 440"/>
                <a:gd name="T86" fmla="*/ 8 w 440"/>
                <a:gd name="T87" fmla="*/ 356 h 440"/>
                <a:gd name="T88" fmla="*/ 8 w 440"/>
                <a:gd name="T89" fmla="*/ 374 h 440"/>
                <a:gd name="T90" fmla="*/ 14 w 440"/>
                <a:gd name="T91" fmla="*/ 400 h 440"/>
                <a:gd name="T92" fmla="*/ 18 w 440"/>
                <a:gd name="T93" fmla="*/ 406 h 440"/>
                <a:gd name="T94" fmla="*/ 29 w 440"/>
                <a:gd name="T95" fmla="*/ 429 h 440"/>
                <a:gd name="T96" fmla="*/ 51 w 440"/>
                <a:gd name="T97" fmla="*/ 439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40"/>
                    <a:pt x="390" y="439"/>
                    <a:pt x="395" y="437"/>
                  </a:cubicBezTo>
                  <a:cubicBezTo>
                    <a:pt x="392" y="429"/>
                    <a:pt x="392" y="429"/>
                    <a:pt x="392" y="429"/>
                  </a:cubicBezTo>
                  <a:close/>
                  <a:moveTo>
                    <a:pt x="411" y="419"/>
                  </a:moveTo>
                  <a:cubicBezTo>
                    <a:pt x="408" y="422"/>
                    <a:pt x="404" y="424"/>
                    <a:pt x="399" y="427"/>
                  </a:cubicBezTo>
                  <a:cubicBezTo>
                    <a:pt x="403" y="434"/>
                    <a:pt x="403" y="434"/>
                    <a:pt x="403" y="434"/>
                  </a:cubicBezTo>
                  <a:cubicBezTo>
                    <a:pt x="408" y="431"/>
                    <a:pt x="412" y="428"/>
                    <a:pt x="417" y="425"/>
                  </a:cubicBezTo>
                  <a:cubicBezTo>
                    <a:pt x="411" y="419"/>
                    <a:pt x="411" y="419"/>
                    <a:pt x="411" y="419"/>
                  </a:cubicBezTo>
                  <a:close/>
                  <a:moveTo>
                    <a:pt x="425" y="402"/>
                  </a:moveTo>
                  <a:cubicBezTo>
                    <a:pt x="423" y="406"/>
                    <a:pt x="420" y="410"/>
                    <a:pt x="417" y="413"/>
                  </a:cubicBezTo>
                  <a:cubicBezTo>
                    <a:pt x="423" y="419"/>
                    <a:pt x="423" y="419"/>
                    <a:pt x="423" y="419"/>
                  </a:cubicBezTo>
                  <a:cubicBezTo>
                    <a:pt x="426" y="415"/>
                    <a:pt x="430" y="410"/>
                    <a:pt x="432" y="405"/>
                  </a:cubicBezTo>
                  <a:cubicBezTo>
                    <a:pt x="425" y="402"/>
                    <a:pt x="425" y="402"/>
                    <a:pt x="425" y="402"/>
                  </a:cubicBezTo>
                  <a:close/>
                  <a:moveTo>
                    <a:pt x="432" y="381"/>
                  </a:moveTo>
                  <a:cubicBezTo>
                    <a:pt x="431" y="386"/>
                    <a:pt x="430" y="390"/>
                    <a:pt x="428" y="395"/>
                  </a:cubicBezTo>
                  <a:cubicBezTo>
                    <a:pt x="436" y="398"/>
                    <a:pt x="436" y="398"/>
                    <a:pt x="436" y="398"/>
                  </a:cubicBezTo>
                  <a:cubicBezTo>
                    <a:pt x="438" y="393"/>
                    <a:pt x="439" y="387"/>
                    <a:pt x="440" y="381"/>
                  </a:cubicBezTo>
                  <a:cubicBezTo>
                    <a:pt x="432" y="381"/>
                    <a:pt x="432" y="381"/>
                    <a:pt x="432" y="381"/>
                  </a:cubicBezTo>
                  <a:close/>
                  <a:moveTo>
                    <a:pt x="432" y="358"/>
                  </a:moveTo>
                  <a:cubicBezTo>
                    <a:pt x="432" y="373"/>
                    <a:pt x="432" y="373"/>
                    <a:pt x="432" y="373"/>
                  </a:cubicBezTo>
                  <a:cubicBezTo>
                    <a:pt x="440" y="373"/>
                    <a:pt x="440" y="373"/>
                    <a:pt x="440" y="373"/>
                  </a:cubicBezTo>
                  <a:cubicBezTo>
                    <a:pt x="440" y="358"/>
                    <a:pt x="440" y="358"/>
                    <a:pt x="440" y="358"/>
                  </a:cubicBezTo>
                  <a:lnTo>
                    <a:pt x="432" y="358"/>
                  </a:lnTo>
                  <a:close/>
                  <a:moveTo>
                    <a:pt x="432" y="334"/>
                  </a:moveTo>
                  <a:cubicBezTo>
                    <a:pt x="432" y="350"/>
                    <a:pt x="432" y="350"/>
                    <a:pt x="432" y="350"/>
                  </a:cubicBezTo>
                  <a:cubicBezTo>
                    <a:pt x="440" y="350"/>
                    <a:pt x="440" y="350"/>
                    <a:pt x="440" y="350"/>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3"/>
                    <a:pt x="432" y="303"/>
                    <a:pt x="432" y="303"/>
                  </a:cubicBezTo>
                  <a:cubicBezTo>
                    <a:pt x="440" y="303"/>
                    <a:pt x="440" y="303"/>
                    <a:pt x="440" y="303"/>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40"/>
                  </a:moveTo>
                  <a:cubicBezTo>
                    <a:pt x="432" y="255"/>
                    <a:pt x="432" y="255"/>
                    <a:pt x="432" y="255"/>
                  </a:cubicBezTo>
                  <a:cubicBezTo>
                    <a:pt x="440" y="255"/>
                    <a:pt x="440" y="255"/>
                    <a:pt x="440" y="255"/>
                  </a:cubicBezTo>
                  <a:cubicBezTo>
                    <a:pt x="440" y="240"/>
                    <a:pt x="440" y="240"/>
                    <a:pt x="440" y="240"/>
                  </a:cubicBezTo>
                  <a:lnTo>
                    <a:pt x="432" y="240"/>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3"/>
                  </a:moveTo>
                  <a:cubicBezTo>
                    <a:pt x="432" y="208"/>
                    <a:pt x="432" y="208"/>
                    <a:pt x="432" y="208"/>
                  </a:cubicBezTo>
                  <a:cubicBezTo>
                    <a:pt x="440" y="208"/>
                    <a:pt x="440" y="208"/>
                    <a:pt x="440" y="208"/>
                  </a:cubicBezTo>
                  <a:cubicBezTo>
                    <a:pt x="440" y="193"/>
                    <a:pt x="440" y="193"/>
                    <a:pt x="440" y="193"/>
                  </a:cubicBezTo>
                  <a:lnTo>
                    <a:pt x="432" y="193"/>
                  </a:lnTo>
                  <a:close/>
                  <a:moveTo>
                    <a:pt x="432" y="169"/>
                  </a:moveTo>
                  <a:cubicBezTo>
                    <a:pt x="432" y="185"/>
                    <a:pt x="432" y="185"/>
                    <a:pt x="432" y="185"/>
                  </a:cubicBezTo>
                  <a:cubicBezTo>
                    <a:pt x="440" y="185"/>
                    <a:pt x="440" y="185"/>
                    <a:pt x="440" y="185"/>
                  </a:cubicBezTo>
                  <a:cubicBezTo>
                    <a:pt x="440" y="169"/>
                    <a:pt x="440" y="169"/>
                    <a:pt x="440" y="169"/>
                  </a:cubicBezTo>
                  <a:lnTo>
                    <a:pt x="432" y="169"/>
                  </a:lnTo>
                  <a:close/>
                  <a:moveTo>
                    <a:pt x="432" y="146"/>
                  </a:moveTo>
                  <a:cubicBezTo>
                    <a:pt x="432" y="161"/>
                    <a:pt x="432" y="161"/>
                    <a:pt x="432" y="161"/>
                  </a:cubicBezTo>
                  <a:cubicBezTo>
                    <a:pt x="440" y="161"/>
                    <a:pt x="440" y="161"/>
                    <a:pt x="440" y="161"/>
                  </a:cubicBezTo>
                  <a:cubicBezTo>
                    <a:pt x="440" y="146"/>
                    <a:pt x="440" y="146"/>
                    <a:pt x="440" y="146"/>
                  </a:cubicBezTo>
                  <a:lnTo>
                    <a:pt x="432" y="146"/>
                  </a:lnTo>
                  <a:close/>
                  <a:moveTo>
                    <a:pt x="432" y="122"/>
                  </a:moveTo>
                  <a:cubicBezTo>
                    <a:pt x="432" y="138"/>
                    <a:pt x="432" y="138"/>
                    <a:pt x="432" y="138"/>
                  </a:cubicBezTo>
                  <a:cubicBezTo>
                    <a:pt x="440" y="138"/>
                    <a:pt x="440" y="138"/>
                    <a:pt x="440" y="138"/>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1"/>
                    <a:pt x="432" y="91"/>
                    <a:pt x="432" y="91"/>
                  </a:cubicBezTo>
                  <a:cubicBezTo>
                    <a:pt x="440" y="91"/>
                    <a:pt x="440" y="91"/>
                    <a:pt x="440" y="91"/>
                  </a:cubicBezTo>
                  <a:cubicBezTo>
                    <a:pt x="440" y="75"/>
                    <a:pt x="440" y="75"/>
                    <a:pt x="440" y="75"/>
                  </a:cubicBezTo>
                  <a:lnTo>
                    <a:pt x="432" y="75"/>
                  </a:lnTo>
                  <a:close/>
                  <a:moveTo>
                    <a:pt x="430" y="52"/>
                  </a:moveTo>
                  <a:cubicBezTo>
                    <a:pt x="431" y="57"/>
                    <a:pt x="432" y="62"/>
                    <a:pt x="432" y="66"/>
                  </a:cubicBezTo>
                  <a:cubicBezTo>
                    <a:pt x="432" y="67"/>
                    <a:pt x="432" y="67"/>
                    <a:pt x="432" y="67"/>
                  </a:cubicBezTo>
                  <a:cubicBezTo>
                    <a:pt x="440" y="67"/>
                    <a:pt x="440" y="67"/>
                    <a:pt x="440" y="67"/>
                  </a:cubicBezTo>
                  <a:cubicBezTo>
                    <a:pt x="440" y="66"/>
                    <a:pt x="440" y="66"/>
                    <a:pt x="440" y="66"/>
                  </a:cubicBezTo>
                  <a:cubicBezTo>
                    <a:pt x="440" y="61"/>
                    <a:pt x="439" y="56"/>
                    <a:pt x="438" y="51"/>
                  </a:cubicBezTo>
                  <a:cubicBezTo>
                    <a:pt x="430" y="52"/>
                    <a:pt x="430" y="52"/>
                    <a:pt x="430" y="52"/>
                  </a:cubicBezTo>
                  <a:close/>
                  <a:moveTo>
                    <a:pt x="421" y="33"/>
                  </a:moveTo>
                  <a:cubicBezTo>
                    <a:pt x="424" y="37"/>
                    <a:pt x="426" y="41"/>
                    <a:pt x="428" y="45"/>
                  </a:cubicBezTo>
                  <a:cubicBezTo>
                    <a:pt x="436" y="43"/>
                    <a:pt x="436" y="43"/>
                    <a:pt x="436" y="43"/>
                  </a:cubicBezTo>
                  <a:cubicBezTo>
                    <a:pt x="434" y="37"/>
                    <a:pt x="431" y="32"/>
                    <a:pt x="428" y="28"/>
                  </a:cubicBezTo>
                  <a:cubicBezTo>
                    <a:pt x="421" y="33"/>
                    <a:pt x="421" y="33"/>
                    <a:pt x="421" y="33"/>
                  </a:cubicBezTo>
                  <a:close/>
                  <a:moveTo>
                    <a:pt x="405" y="18"/>
                  </a:moveTo>
                  <a:cubicBezTo>
                    <a:pt x="409" y="20"/>
                    <a:pt x="413" y="23"/>
                    <a:pt x="416" y="27"/>
                  </a:cubicBezTo>
                  <a:cubicBezTo>
                    <a:pt x="422" y="22"/>
                    <a:pt x="422" y="22"/>
                    <a:pt x="422" y="22"/>
                  </a:cubicBezTo>
                  <a:cubicBezTo>
                    <a:pt x="419" y="17"/>
                    <a:pt x="414" y="14"/>
                    <a:pt x="410" y="11"/>
                  </a:cubicBezTo>
                  <a:cubicBezTo>
                    <a:pt x="405" y="18"/>
                    <a:pt x="405" y="18"/>
                    <a:pt x="405" y="18"/>
                  </a:cubicBezTo>
                  <a:close/>
                  <a:moveTo>
                    <a:pt x="385" y="9"/>
                  </a:moveTo>
                  <a:cubicBezTo>
                    <a:pt x="390" y="10"/>
                    <a:pt x="394" y="12"/>
                    <a:pt x="399" y="14"/>
                  </a:cubicBezTo>
                  <a:cubicBezTo>
                    <a:pt x="402" y="7"/>
                    <a:pt x="402" y="7"/>
                    <a:pt x="402" y="7"/>
                  </a:cubicBezTo>
                  <a:cubicBezTo>
                    <a:pt x="397" y="4"/>
                    <a:pt x="392" y="3"/>
                    <a:pt x="386" y="2"/>
                  </a:cubicBezTo>
                  <a:lnTo>
                    <a:pt x="385" y="9"/>
                  </a:ln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9"/>
                    <a:pt x="63" y="8"/>
                    <a:pt x="66" y="8"/>
                  </a:cubicBezTo>
                  <a:cubicBezTo>
                    <a:pt x="72" y="8"/>
                    <a:pt x="72" y="8"/>
                    <a:pt x="72" y="8"/>
                  </a:cubicBezTo>
                  <a:cubicBezTo>
                    <a:pt x="72" y="0"/>
                    <a:pt x="72" y="0"/>
                    <a:pt x="72" y="0"/>
                  </a:cubicBezTo>
                  <a:cubicBezTo>
                    <a:pt x="66" y="0"/>
                    <a:pt x="66" y="0"/>
                    <a:pt x="66" y="0"/>
                  </a:cubicBezTo>
                  <a:cubicBezTo>
                    <a:pt x="62" y="0"/>
                    <a:pt x="59" y="1"/>
                    <a:pt x="55" y="1"/>
                  </a:cubicBezTo>
                  <a:cubicBezTo>
                    <a:pt x="57" y="9"/>
                    <a:pt x="57" y="9"/>
                    <a:pt x="57" y="9"/>
                  </a:cubicBezTo>
                  <a:close/>
                  <a:moveTo>
                    <a:pt x="36" y="17"/>
                  </a:moveTo>
                  <a:cubicBezTo>
                    <a:pt x="40" y="14"/>
                    <a:pt x="45" y="12"/>
                    <a:pt x="50" y="11"/>
                  </a:cubicBezTo>
                  <a:cubicBezTo>
                    <a:pt x="47" y="3"/>
                    <a:pt x="47" y="3"/>
                    <a:pt x="47" y="3"/>
                  </a:cubicBezTo>
                  <a:cubicBezTo>
                    <a:pt x="42" y="5"/>
                    <a:pt x="37" y="7"/>
                    <a:pt x="32" y="10"/>
                  </a:cubicBezTo>
                  <a:cubicBezTo>
                    <a:pt x="36" y="17"/>
                    <a:pt x="36" y="17"/>
                    <a:pt x="36" y="17"/>
                  </a:cubicBezTo>
                  <a:close/>
                  <a:moveTo>
                    <a:pt x="20" y="31"/>
                  </a:moveTo>
                  <a:cubicBezTo>
                    <a:pt x="23" y="27"/>
                    <a:pt x="26" y="24"/>
                    <a:pt x="30" y="21"/>
                  </a:cubicBezTo>
                  <a:cubicBezTo>
                    <a:pt x="25" y="15"/>
                    <a:pt x="25" y="15"/>
                    <a:pt x="25" y="15"/>
                  </a:cubicBezTo>
                  <a:cubicBezTo>
                    <a:pt x="21" y="18"/>
                    <a:pt x="17" y="22"/>
                    <a:pt x="13" y="26"/>
                  </a:cubicBezTo>
                  <a:cubicBezTo>
                    <a:pt x="20" y="31"/>
                    <a:pt x="20" y="31"/>
                    <a:pt x="20" y="31"/>
                  </a:cubicBezTo>
                  <a:close/>
                  <a:moveTo>
                    <a:pt x="10" y="51"/>
                  </a:moveTo>
                  <a:cubicBezTo>
                    <a:pt x="11" y="46"/>
                    <a:pt x="13" y="42"/>
                    <a:pt x="16" y="37"/>
                  </a:cubicBezTo>
                  <a:cubicBezTo>
                    <a:pt x="9" y="33"/>
                    <a:pt x="9" y="33"/>
                    <a:pt x="9" y="33"/>
                  </a:cubicBezTo>
                  <a:cubicBezTo>
                    <a:pt x="6" y="38"/>
                    <a:pt x="4" y="43"/>
                    <a:pt x="2" y="49"/>
                  </a:cubicBezTo>
                  <a:cubicBezTo>
                    <a:pt x="10" y="51"/>
                    <a:pt x="10" y="51"/>
                    <a:pt x="10" y="51"/>
                  </a:cubicBezTo>
                  <a:close/>
                  <a:moveTo>
                    <a:pt x="8" y="73"/>
                  </a:moveTo>
                  <a:cubicBezTo>
                    <a:pt x="8" y="66"/>
                    <a:pt x="8" y="66"/>
                    <a:pt x="8" y="66"/>
                  </a:cubicBezTo>
                  <a:cubicBezTo>
                    <a:pt x="8" y="64"/>
                    <a:pt x="8" y="61"/>
                    <a:pt x="9" y="58"/>
                  </a:cubicBezTo>
                  <a:cubicBezTo>
                    <a:pt x="1" y="57"/>
                    <a:pt x="1" y="57"/>
                    <a:pt x="1" y="57"/>
                  </a:cubicBezTo>
                  <a:cubicBezTo>
                    <a:pt x="0" y="60"/>
                    <a:pt x="0" y="63"/>
                    <a:pt x="0" y="66"/>
                  </a:cubicBezTo>
                  <a:cubicBezTo>
                    <a:pt x="0" y="73"/>
                    <a:pt x="0" y="73"/>
                    <a:pt x="0" y="73"/>
                  </a:cubicBezTo>
                  <a:cubicBezTo>
                    <a:pt x="8" y="73"/>
                    <a:pt x="8" y="73"/>
                    <a:pt x="8" y="73"/>
                  </a:cubicBezTo>
                  <a:close/>
                  <a:moveTo>
                    <a:pt x="8" y="97"/>
                  </a:moveTo>
                  <a:cubicBezTo>
                    <a:pt x="8" y="81"/>
                    <a:pt x="8" y="81"/>
                    <a:pt x="8" y="81"/>
                  </a:cubicBezTo>
                  <a:cubicBezTo>
                    <a:pt x="0" y="81"/>
                    <a:pt x="0" y="81"/>
                    <a:pt x="0" y="81"/>
                  </a:cubicBezTo>
                  <a:cubicBezTo>
                    <a:pt x="0" y="97"/>
                    <a:pt x="0" y="97"/>
                    <a:pt x="0" y="97"/>
                  </a:cubicBezTo>
                  <a:lnTo>
                    <a:pt x="8" y="97"/>
                  </a:lnTo>
                  <a:close/>
                  <a:moveTo>
                    <a:pt x="8" y="120"/>
                  </a:moveTo>
                  <a:cubicBezTo>
                    <a:pt x="8" y="105"/>
                    <a:pt x="8" y="105"/>
                    <a:pt x="8" y="105"/>
                  </a:cubicBezTo>
                  <a:cubicBezTo>
                    <a:pt x="0" y="105"/>
                    <a:pt x="0" y="105"/>
                    <a:pt x="0" y="105"/>
                  </a:cubicBezTo>
                  <a:cubicBezTo>
                    <a:pt x="0" y="120"/>
                    <a:pt x="0" y="120"/>
                    <a:pt x="0" y="120"/>
                  </a:cubicBezTo>
                  <a:lnTo>
                    <a:pt x="8" y="120"/>
                  </a:lnTo>
                  <a:close/>
                  <a:moveTo>
                    <a:pt x="8" y="144"/>
                  </a:moveTo>
                  <a:cubicBezTo>
                    <a:pt x="8" y="128"/>
                    <a:pt x="8" y="128"/>
                    <a:pt x="8" y="128"/>
                  </a:cubicBezTo>
                  <a:cubicBezTo>
                    <a:pt x="0" y="128"/>
                    <a:pt x="0" y="128"/>
                    <a:pt x="0" y="128"/>
                  </a:cubicBezTo>
                  <a:cubicBezTo>
                    <a:pt x="0" y="144"/>
                    <a:pt x="0" y="144"/>
                    <a:pt x="0" y="144"/>
                  </a:cubicBezTo>
                  <a:lnTo>
                    <a:pt x="8" y="144"/>
                  </a:lnTo>
                  <a:close/>
                  <a:moveTo>
                    <a:pt x="8" y="167"/>
                  </a:moveTo>
                  <a:cubicBezTo>
                    <a:pt x="8" y="152"/>
                    <a:pt x="8" y="152"/>
                    <a:pt x="8" y="152"/>
                  </a:cubicBezTo>
                  <a:cubicBezTo>
                    <a:pt x="0" y="152"/>
                    <a:pt x="0" y="152"/>
                    <a:pt x="0" y="152"/>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5"/>
                  </a:moveTo>
                  <a:cubicBezTo>
                    <a:pt x="8" y="199"/>
                    <a:pt x="8" y="199"/>
                    <a:pt x="8" y="199"/>
                  </a:cubicBezTo>
                  <a:cubicBezTo>
                    <a:pt x="0" y="199"/>
                    <a:pt x="0" y="199"/>
                    <a:pt x="0" y="199"/>
                  </a:cubicBezTo>
                  <a:cubicBezTo>
                    <a:pt x="0" y="215"/>
                    <a:pt x="0" y="215"/>
                    <a:pt x="0" y="215"/>
                  </a:cubicBezTo>
                  <a:lnTo>
                    <a:pt x="8" y="215"/>
                  </a:lnTo>
                  <a:close/>
                  <a:moveTo>
                    <a:pt x="8" y="238"/>
                  </a:moveTo>
                  <a:cubicBezTo>
                    <a:pt x="8" y="222"/>
                    <a:pt x="8" y="222"/>
                    <a:pt x="8" y="222"/>
                  </a:cubicBezTo>
                  <a:cubicBezTo>
                    <a:pt x="0" y="222"/>
                    <a:pt x="0" y="222"/>
                    <a:pt x="0" y="222"/>
                  </a:cubicBezTo>
                  <a:cubicBezTo>
                    <a:pt x="0" y="238"/>
                    <a:pt x="0" y="238"/>
                    <a:pt x="0" y="238"/>
                  </a:cubicBezTo>
                  <a:lnTo>
                    <a:pt x="8" y="238"/>
                  </a:lnTo>
                  <a:close/>
                  <a:moveTo>
                    <a:pt x="8" y="262"/>
                  </a:moveTo>
                  <a:cubicBezTo>
                    <a:pt x="8" y="246"/>
                    <a:pt x="8" y="246"/>
                    <a:pt x="8" y="246"/>
                  </a:cubicBezTo>
                  <a:cubicBezTo>
                    <a:pt x="0" y="246"/>
                    <a:pt x="0" y="246"/>
                    <a:pt x="0" y="246"/>
                  </a:cubicBezTo>
                  <a:cubicBezTo>
                    <a:pt x="0" y="262"/>
                    <a:pt x="0" y="262"/>
                    <a:pt x="0" y="262"/>
                  </a:cubicBezTo>
                  <a:lnTo>
                    <a:pt x="8" y="262"/>
                  </a:lnTo>
                  <a:close/>
                  <a:moveTo>
                    <a:pt x="8" y="285"/>
                  </a:moveTo>
                  <a:cubicBezTo>
                    <a:pt x="8" y="269"/>
                    <a:pt x="8" y="269"/>
                    <a:pt x="8" y="269"/>
                  </a:cubicBezTo>
                  <a:cubicBezTo>
                    <a:pt x="0" y="269"/>
                    <a:pt x="0" y="269"/>
                    <a:pt x="0" y="269"/>
                  </a:cubicBezTo>
                  <a:cubicBezTo>
                    <a:pt x="0" y="285"/>
                    <a:pt x="0" y="285"/>
                    <a:pt x="0" y="285"/>
                  </a:cubicBezTo>
                  <a:lnTo>
                    <a:pt x="8" y="285"/>
                  </a:lnTo>
                  <a:close/>
                  <a:moveTo>
                    <a:pt x="8" y="309"/>
                  </a:moveTo>
                  <a:cubicBezTo>
                    <a:pt x="8" y="293"/>
                    <a:pt x="8" y="293"/>
                    <a:pt x="8" y="293"/>
                  </a:cubicBezTo>
                  <a:cubicBezTo>
                    <a:pt x="0" y="293"/>
                    <a:pt x="0" y="293"/>
                    <a:pt x="0" y="293"/>
                  </a:cubicBezTo>
                  <a:cubicBezTo>
                    <a:pt x="0" y="309"/>
                    <a:pt x="0" y="309"/>
                    <a:pt x="0" y="309"/>
                  </a:cubicBezTo>
                  <a:lnTo>
                    <a:pt x="8" y="309"/>
                  </a:lnTo>
                  <a:close/>
                  <a:moveTo>
                    <a:pt x="8" y="332"/>
                  </a:moveTo>
                  <a:cubicBezTo>
                    <a:pt x="8" y="317"/>
                    <a:pt x="8" y="317"/>
                    <a:pt x="8" y="317"/>
                  </a:cubicBezTo>
                  <a:cubicBezTo>
                    <a:pt x="0" y="317"/>
                    <a:pt x="0" y="317"/>
                    <a:pt x="0" y="317"/>
                  </a:cubicBezTo>
                  <a:cubicBezTo>
                    <a:pt x="0" y="332"/>
                    <a:pt x="0" y="332"/>
                    <a:pt x="0" y="332"/>
                  </a:cubicBezTo>
                  <a:lnTo>
                    <a:pt x="8" y="332"/>
                  </a:lnTo>
                  <a:close/>
                  <a:moveTo>
                    <a:pt x="8" y="356"/>
                  </a:moveTo>
                  <a:cubicBezTo>
                    <a:pt x="8" y="340"/>
                    <a:pt x="8" y="340"/>
                    <a:pt x="8" y="340"/>
                  </a:cubicBezTo>
                  <a:cubicBezTo>
                    <a:pt x="0" y="340"/>
                    <a:pt x="0" y="340"/>
                    <a:pt x="0" y="340"/>
                  </a:cubicBezTo>
                  <a:cubicBezTo>
                    <a:pt x="0" y="356"/>
                    <a:pt x="0" y="356"/>
                    <a:pt x="0" y="356"/>
                  </a:cubicBezTo>
                  <a:lnTo>
                    <a:pt x="8" y="356"/>
                  </a:lnTo>
                  <a:close/>
                  <a:moveTo>
                    <a:pt x="8" y="379"/>
                  </a:moveTo>
                  <a:cubicBezTo>
                    <a:pt x="8" y="377"/>
                    <a:pt x="8" y="376"/>
                    <a:pt x="8" y="374"/>
                  </a:cubicBezTo>
                  <a:cubicBezTo>
                    <a:pt x="8" y="364"/>
                    <a:pt x="8" y="364"/>
                    <a:pt x="8" y="364"/>
                  </a:cubicBezTo>
                  <a:cubicBezTo>
                    <a:pt x="0" y="364"/>
                    <a:pt x="0" y="364"/>
                    <a:pt x="0" y="364"/>
                  </a:cubicBezTo>
                  <a:cubicBezTo>
                    <a:pt x="0" y="374"/>
                    <a:pt x="0" y="374"/>
                    <a:pt x="0" y="374"/>
                  </a:cubicBezTo>
                  <a:cubicBezTo>
                    <a:pt x="0" y="376"/>
                    <a:pt x="0" y="378"/>
                    <a:pt x="0" y="380"/>
                  </a:cubicBezTo>
                  <a:cubicBezTo>
                    <a:pt x="8" y="379"/>
                    <a:pt x="8" y="379"/>
                    <a:pt x="8" y="379"/>
                  </a:cubicBezTo>
                  <a:close/>
                  <a:moveTo>
                    <a:pt x="14" y="400"/>
                  </a:moveTo>
                  <a:cubicBezTo>
                    <a:pt x="12" y="396"/>
                    <a:pt x="10" y="391"/>
                    <a:pt x="9" y="386"/>
                  </a:cubicBezTo>
                  <a:cubicBezTo>
                    <a:pt x="1" y="388"/>
                    <a:pt x="1" y="388"/>
                    <a:pt x="1" y="388"/>
                  </a:cubicBezTo>
                  <a:cubicBezTo>
                    <a:pt x="3" y="393"/>
                    <a:pt x="4" y="399"/>
                    <a:pt x="7" y="404"/>
                  </a:cubicBezTo>
                  <a:cubicBezTo>
                    <a:pt x="14" y="400"/>
                    <a:pt x="14" y="400"/>
                    <a:pt x="14" y="400"/>
                  </a:cubicBezTo>
                  <a:close/>
                  <a:moveTo>
                    <a:pt x="27" y="418"/>
                  </a:moveTo>
                  <a:cubicBezTo>
                    <a:pt x="24" y="414"/>
                    <a:pt x="20" y="411"/>
                    <a:pt x="18" y="406"/>
                  </a:cubicBezTo>
                  <a:cubicBezTo>
                    <a:pt x="11" y="411"/>
                    <a:pt x="11" y="411"/>
                    <a:pt x="11" y="411"/>
                  </a:cubicBezTo>
                  <a:cubicBezTo>
                    <a:pt x="14" y="416"/>
                    <a:pt x="18" y="420"/>
                    <a:pt x="22" y="423"/>
                  </a:cubicBezTo>
                  <a:cubicBezTo>
                    <a:pt x="27" y="418"/>
                    <a:pt x="27" y="418"/>
                    <a:pt x="27" y="418"/>
                  </a:cubicBezTo>
                  <a:close/>
                  <a:moveTo>
                    <a:pt x="46" y="429"/>
                  </a:moveTo>
                  <a:cubicBezTo>
                    <a:pt x="41" y="427"/>
                    <a:pt x="37" y="425"/>
                    <a:pt x="33" y="422"/>
                  </a:cubicBezTo>
                  <a:cubicBezTo>
                    <a:pt x="29" y="429"/>
                    <a:pt x="29" y="429"/>
                    <a:pt x="29" y="429"/>
                  </a:cubicBezTo>
                  <a:cubicBezTo>
                    <a:pt x="33" y="432"/>
                    <a:pt x="38" y="434"/>
                    <a:pt x="43" y="436"/>
                  </a:cubicBezTo>
                  <a:cubicBezTo>
                    <a:pt x="46" y="429"/>
                    <a:pt x="46" y="429"/>
                    <a:pt x="46" y="429"/>
                  </a:cubicBezTo>
                  <a:close/>
                  <a:moveTo>
                    <a:pt x="68" y="432"/>
                  </a:moveTo>
                  <a:cubicBezTo>
                    <a:pt x="66" y="432"/>
                    <a:pt x="66" y="432"/>
                    <a:pt x="66" y="432"/>
                  </a:cubicBezTo>
                  <a:cubicBezTo>
                    <a:pt x="62" y="432"/>
                    <a:pt x="57" y="432"/>
                    <a:pt x="53" y="431"/>
                  </a:cubicBezTo>
                  <a:cubicBezTo>
                    <a:pt x="51" y="439"/>
                    <a:pt x="51" y="439"/>
                    <a:pt x="51" y="439"/>
                  </a:cubicBezTo>
                  <a:cubicBezTo>
                    <a:pt x="56" y="440"/>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Rectangle 8"/>
            <p:cNvSpPr>
              <a:spLocks noChangeArrowheads="1"/>
            </p:cNvSpPr>
            <p:nvPr/>
          </p:nvSpPr>
          <p:spPr bwMode="auto">
            <a:xfrm>
              <a:off x="8591550" y="4471988"/>
              <a:ext cx="22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C</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0" name="Rectangle 9"/>
            <p:cNvSpPr>
              <a:spLocks noChangeArrowheads="1"/>
            </p:cNvSpPr>
            <p:nvPr/>
          </p:nvSpPr>
          <p:spPr bwMode="auto">
            <a:xfrm>
              <a:off x="8704263"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1" name="Rectangle 10"/>
            <p:cNvSpPr>
              <a:spLocks noChangeArrowheads="1"/>
            </p:cNvSpPr>
            <p:nvPr/>
          </p:nvSpPr>
          <p:spPr bwMode="auto">
            <a:xfrm>
              <a:off x="8759825" y="4471988"/>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eates new sheets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2" name="Rectangle 11"/>
            <p:cNvSpPr>
              <a:spLocks noChangeArrowheads="1"/>
            </p:cNvSpPr>
            <p:nvPr/>
          </p:nvSpPr>
          <p:spPr bwMode="auto">
            <a:xfrm>
              <a:off x="8907463" y="4686300"/>
              <a:ext cx="769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with cha</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3" name="Rectangle 12"/>
            <p:cNvSpPr>
              <a:spLocks noChangeArrowheads="1"/>
            </p:cNvSpPr>
            <p:nvPr/>
          </p:nvSpPr>
          <p:spPr bwMode="auto">
            <a:xfrm>
              <a:off x="9529763" y="4686300"/>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4" name="Rectangle 13"/>
            <p:cNvSpPr>
              <a:spLocks noChangeArrowheads="1"/>
            </p:cNvSpPr>
            <p:nvPr/>
          </p:nvSpPr>
          <p:spPr bwMode="auto">
            <a:xfrm>
              <a:off x="9598025" y="4686300"/>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ts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9" name="Freeform 18"/>
            <p:cNvSpPr>
              <a:spLocks noEditPoints="1"/>
            </p:cNvSpPr>
            <p:nvPr/>
          </p:nvSpPr>
          <p:spPr bwMode="auto">
            <a:xfrm>
              <a:off x="7961313" y="3568700"/>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19"/>
            <p:cNvSpPr>
              <a:spLocks/>
            </p:cNvSpPr>
            <p:nvPr/>
          </p:nvSpPr>
          <p:spPr bwMode="auto">
            <a:xfrm>
              <a:off x="8234363"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Rectangle 64"/>
            <p:cNvSpPr>
              <a:spLocks noChangeArrowheads="1"/>
            </p:cNvSpPr>
            <p:nvPr/>
          </p:nvSpPr>
          <p:spPr bwMode="auto">
            <a:xfrm>
              <a:off x="8824913" y="3890963"/>
              <a:ext cx="171450" cy="203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Rectangle 65"/>
            <p:cNvSpPr>
              <a:spLocks noChangeArrowheads="1"/>
            </p:cNvSpPr>
            <p:nvPr/>
          </p:nvSpPr>
          <p:spPr bwMode="auto">
            <a:xfrm>
              <a:off x="9091613" y="3756025"/>
              <a:ext cx="171450"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66"/>
            <p:cNvSpPr>
              <a:spLocks noChangeArrowheads="1"/>
            </p:cNvSpPr>
            <p:nvPr/>
          </p:nvSpPr>
          <p:spPr bwMode="auto">
            <a:xfrm>
              <a:off x="9361488" y="3975100"/>
              <a:ext cx="173038" cy="1190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67"/>
            <p:cNvSpPr>
              <a:spLocks noChangeArrowheads="1"/>
            </p:cNvSpPr>
            <p:nvPr/>
          </p:nvSpPr>
          <p:spPr bwMode="auto">
            <a:xfrm>
              <a:off x="9628188" y="3824288"/>
              <a:ext cx="173038" cy="269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68"/>
            <p:cNvSpPr>
              <a:spLocks/>
            </p:cNvSpPr>
            <p:nvPr/>
          </p:nvSpPr>
          <p:spPr bwMode="auto">
            <a:xfrm>
              <a:off x="8883650" y="3467100"/>
              <a:ext cx="868363" cy="338138"/>
            </a:xfrm>
            <a:custGeom>
              <a:avLst/>
              <a:gdLst>
                <a:gd name="T0" fmla="*/ 346 w 547"/>
                <a:gd name="T1" fmla="*/ 213 h 213"/>
                <a:gd name="T2" fmla="*/ 225 w 547"/>
                <a:gd name="T3" fmla="*/ 40 h 213"/>
                <a:gd name="T4" fmla="*/ 17 w 547"/>
                <a:gd name="T5" fmla="*/ 192 h 213"/>
                <a:gd name="T6" fmla="*/ 0 w 547"/>
                <a:gd name="T7" fmla="*/ 170 h 213"/>
                <a:gd name="T8" fmla="*/ 230 w 547"/>
                <a:gd name="T9" fmla="*/ 0 h 213"/>
                <a:gd name="T10" fmla="*/ 350 w 547"/>
                <a:gd name="T11" fmla="*/ 173 h 213"/>
                <a:gd name="T12" fmla="*/ 535 w 547"/>
                <a:gd name="T13" fmla="*/ 11 h 213"/>
                <a:gd name="T14" fmla="*/ 547 w 547"/>
                <a:gd name="T15" fmla="*/ 23 h 213"/>
                <a:gd name="T16" fmla="*/ 537 w 547"/>
                <a:gd name="T17" fmla="*/ 35 h 213"/>
                <a:gd name="T18" fmla="*/ 542 w 547"/>
                <a:gd name="T19" fmla="*/ 42 h 213"/>
                <a:gd name="T20" fmla="*/ 346 w 547"/>
                <a:gd name="T2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3">
                  <a:moveTo>
                    <a:pt x="346" y="213"/>
                  </a:moveTo>
                  <a:lnTo>
                    <a:pt x="225" y="40"/>
                  </a:lnTo>
                  <a:lnTo>
                    <a:pt x="17" y="192"/>
                  </a:lnTo>
                  <a:lnTo>
                    <a:pt x="0" y="170"/>
                  </a:lnTo>
                  <a:lnTo>
                    <a:pt x="230" y="0"/>
                  </a:lnTo>
                  <a:lnTo>
                    <a:pt x="350" y="173"/>
                  </a:lnTo>
                  <a:lnTo>
                    <a:pt x="535" y="11"/>
                  </a:lnTo>
                  <a:lnTo>
                    <a:pt x="547" y="23"/>
                  </a:lnTo>
                  <a:lnTo>
                    <a:pt x="537" y="35"/>
                  </a:lnTo>
                  <a:lnTo>
                    <a:pt x="542" y="42"/>
                  </a:lnTo>
                  <a:lnTo>
                    <a:pt x="346" y="21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Oval 69"/>
            <p:cNvSpPr>
              <a:spLocks noChangeArrowheads="1"/>
            </p:cNvSpPr>
            <p:nvPr/>
          </p:nvSpPr>
          <p:spPr bwMode="auto">
            <a:xfrm>
              <a:off x="8824913" y="3692525"/>
              <a:ext cx="127000"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Oval 70"/>
            <p:cNvSpPr>
              <a:spLocks noChangeArrowheads="1"/>
            </p:cNvSpPr>
            <p:nvPr/>
          </p:nvSpPr>
          <p:spPr bwMode="auto">
            <a:xfrm>
              <a:off x="9180513" y="3440113"/>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Oval 71"/>
            <p:cNvSpPr>
              <a:spLocks noChangeArrowheads="1"/>
            </p:cNvSpPr>
            <p:nvPr/>
          </p:nvSpPr>
          <p:spPr bwMode="auto">
            <a:xfrm>
              <a:off x="9364663" y="3711575"/>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Oval 72"/>
            <p:cNvSpPr>
              <a:spLocks noChangeArrowheads="1"/>
            </p:cNvSpPr>
            <p:nvPr/>
          </p:nvSpPr>
          <p:spPr bwMode="auto">
            <a:xfrm>
              <a:off x="9672638" y="3448050"/>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Rectangle 86"/>
            <p:cNvSpPr>
              <a:spLocks noChangeArrowheads="1"/>
            </p:cNvSpPr>
            <p:nvPr/>
          </p:nvSpPr>
          <p:spPr bwMode="auto">
            <a:xfrm>
              <a:off x="9386888" y="30940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Rectangle 87"/>
            <p:cNvSpPr>
              <a:spLocks noChangeArrowheads="1"/>
            </p:cNvSpPr>
            <p:nvPr/>
          </p:nvSpPr>
          <p:spPr bwMode="auto">
            <a:xfrm>
              <a:off x="9386888" y="31384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Rectangle 88"/>
            <p:cNvSpPr>
              <a:spLocks noChangeArrowheads="1"/>
            </p:cNvSpPr>
            <p:nvPr/>
          </p:nvSpPr>
          <p:spPr bwMode="auto">
            <a:xfrm>
              <a:off x="9386888" y="31845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Rectangle 89"/>
            <p:cNvSpPr>
              <a:spLocks noChangeArrowheads="1"/>
            </p:cNvSpPr>
            <p:nvPr/>
          </p:nvSpPr>
          <p:spPr bwMode="auto">
            <a:xfrm>
              <a:off x="9386888" y="32289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Freeform 90"/>
            <p:cNvSpPr>
              <a:spLocks noEditPoints="1"/>
            </p:cNvSpPr>
            <p:nvPr/>
          </p:nvSpPr>
          <p:spPr bwMode="auto">
            <a:xfrm>
              <a:off x="9161463" y="3014663"/>
              <a:ext cx="301625"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2"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93"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dirty="0">
                <a:gradFill>
                  <a:gsLst>
                    <a:gs pos="1250">
                      <a:srgbClr val="0078D7"/>
                    </a:gs>
                    <a:gs pos="99000">
                      <a:srgbClr val="0078D7"/>
                    </a:gs>
                  </a:gsLst>
                  <a:lin ang="5400000" scaled="0"/>
                </a:gradFill>
                <a:latin typeface="Segoe UI Light"/>
              </a:rPr>
              <a:t>Example: SaaS event processing </a:t>
            </a:r>
            <a:endPar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402129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Azure 2015">
  <a:themeElements>
    <a:clrScheme name="Cloud+Enterprise Fall 2016">
      <a:dk1>
        <a:srgbClr val="FFFFFF"/>
      </a:dk1>
      <a:lt1>
        <a:srgbClr val="FFFFFF"/>
      </a:lt1>
      <a:dk2>
        <a:srgbClr val="505050"/>
      </a:dk2>
      <a:lt2>
        <a:srgbClr val="00BCF2"/>
      </a:lt2>
      <a:accent1>
        <a:srgbClr val="0078D7"/>
      </a:accent1>
      <a:accent2>
        <a:srgbClr val="00188F"/>
      </a:accent2>
      <a:accent3>
        <a:srgbClr val="FFB900"/>
      </a:accent3>
      <a:accent4>
        <a:srgbClr val="00BCF2"/>
      </a:accent4>
      <a:accent5>
        <a:srgbClr val="0078D7"/>
      </a:accent5>
      <a:accent6>
        <a:srgbClr val="00188F"/>
      </a:accent6>
      <a:hlink>
        <a:srgbClr val="0078D7"/>
      </a:hlink>
      <a:folHlink>
        <a:srgbClr val="FFB90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astSharedByUser xmlns="2478d1b8-79bf-461f-b8e8-704d21601f1a">SHAREPOINT\system</LastSharedByUser>
    <LastSharedByTime xmlns="2478d1b8-79bf-461f-b8e8-704d21601f1a">2016-10-26T02:14:35+00:00</LastSharedByTime>
    <DocumentDescription xmlns="230e9df3-be65-4c73-a93b-d1236ebd677e">What are serverless functions and how are they different? Find out our a serverless pattern might be useful for your scenario.</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Jeremy Thake</DisplayName>
        <AccountId>25586</AccountId>
        <AccountType/>
      </UserInfo>
    </Owner>
    <PublishDate xmlns="230E9DF3-BE65-4C73-A93B-D1236EBD677E" xsi:nil="tru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Info xmlns="http://schemas.microsoft.com/office/infopath/2007/PartnerControls">
          <TermName xmlns="http://schemas.microsoft.com/office/infopath/2007/PartnerControls">applications</TermName>
          <TermId xmlns="http://schemas.microsoft.com/office/infopath/2007/PartnerControls">9aef2011-c167-449d-82f4-36727df3ac32</TermId>
        </TermInfo>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https://microsoft.sharepoint.com/sites/Infopedia_G01KC/Media/Thumbnails/G01KC-1-18835/Azurefunctions.jpg</Url>
      <Description>https://microsoft.sharepoint.com/sites/Infopedia_G01KC/Media/Thumbnails/G01KC-1-18835/Azurefunctions.jpg</Description>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169</Value>
      <Value>31</Value>
      <Value>30</Value>
      <Value>29</Value>
      <Value>26</Value>
      <Value>42</Value>
      <Value>475</Value>
      <Value>346</Value>
      <Value>5</Value>
      <Value>21</Value>
      <Value>20</Value>
      <Value>34</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G01KC-99682991-18842</_dlc_DocId>
    <_dlc_DocIdUrl xmlns="230e9df3-be65-4c73-a93b-d1236ebd677e">
      <Url>https://microsoft.sharepoint.com/sites/Infopedia_G01KC/_layouts/15/DocIdRedir.aspx?ID=G01KC-99682991-18842</Url>
      <Description>G01KC-99682991-18842</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5.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8" ma:contentTypeDescription="A document content type used by Infopedia." ma:contentTypeScope="" ma:versionID="b9c58cf9ffe233d71aca7717c9fab4fd">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08d24206621a984f0f050508855871de"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6F9CC4-B826-4737-BAD3-C82F2CFD9006}">
  <ds:schemaRefs>
    <ds:schemaRef ds:uri="http://schemas.microsoft.com/sharepoint/v3/contenttype/forms"/>
  </ds:schemaRefs>
</ds:datastoreItem>
</file>

<file path=customXml/itemProps2.xml><?xml version="1.0" encoding="utf-8"?>
<ds:datastoreItem xmlns:ds="http://schemas.openxmlformats.org/officeDocument/2006/customXml" ds:itemID="{6DB4D36A-C154-4D84-8294-CC2D904A90A6}">
  <ds:schemaRefs>
    <ds:schemaRef ds:uri="http://purl.org/dc/terms/"/>
    <ds:schemaRef ds:uri="230e9df3-be65-4c73-a93b-d1236ebd677e"/>
    <ds:schemaRef ds:uri="http://schemas.microsoft.com/office/2006/documentManagement/types"/>
    <ds:schemaRef ds:uri="2478d1b8-79bf-461f-b8e8-704d21601f1a"/>
    <ds:schemaRef ds:uri="http://schemas.microsoft.com/office/infopath/2007/PartnerControls"/>
    <ds:schemaRef ds:uri="http://schemas.openxmlformats.org/package/2006/metadata/core-properties"/>
    <ds:schemaRef ds:uri="http://purl.org/dc/elements/1.1/"/>
    <ds:schemaRef ds:uri="b3bc04a5-d503-43b1-b98c-a8cf663329d9"/>
    <ds:schemaRef ds:uri="230E9DF3-BE65-4C73-A93B-D1236EBD677E"/>
    <ds:schemaRef ds:uri="http://schemas.microsoft.com/office/2006/metadata/properties"/>
    <ds:schemaRef ds:uri="http://schemas.microsoft.com/sharepoint/v3"/>
    <ds:schemaRef ds:uri="http://www.w3.org/XML/1998/namespace"/>
    <ds:schemaRef ds:uri="http://purl.org/dc/dcmitype/"/>
  </ds:schemaRefs>
</ds:datastoreItem>
</file>

<file path=customXml/itemProps3.xml><?xml version="1.0" encoding="utf-8"?>
<ds:datastoreItem xmlns:ds="http://schemas.openxmlformats.org/officeDocument/2006/customXml" ds:itemID="{A94EC892-D1CD-44C0-A392-0494F9B6A694}">
  <ds:schemaRefs>
    <ds:schemaRef ds:uri="http://schemas.microsoft.com/sharepoint/events"/>
  </ds:schemaRefs>
</ds:datastoreItem>
</file>

<file path=customXml/itemProps4.xml><?xml version="1.0" encoding="utf-8"?>
<ds:datastoreItem xmlns:ds="http://schemas.openxmlformats.org/officeDocument/2006/customXml" ds:itemID="{2799160D-A6C0-41BC-8CE1-EC2E40E67E36}">
  <ds:schemaRefs>
    <ds:schemaRef ds:uri="Microsoft.SharePoint.Taxonomy.ContentTypeSync"/>
  </ds:schemaRefs>
</ds:datastoreItem>
</file>

<file path=customXml/itemProps5.xml><?xml version="1.0" encoding="utf-8"?>
<ds:datastoreItem xmlns:ds="http://schemas.openxmlformats.org/officeDocument/2006/customXml" ds:itemID="{C1F90D6D-39A0-406F-B00E-C19D90AC38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124</TotalTime>
  <Words>927</Words>
  <Application>Microsoft Office PowerPoint</Application>
  <PresentationFormat>Widescreen</PresentationFormat>
  <Paragraphs>369</Paragraphs>
  <Slides>27</Slides>
  <Notes>10</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27</vt:i4>
      </vt:variant>
    </vt:vector>
  </HeadingPairs>
  <TitlesOfParts>
    <vt:vector size="43" baseType="lpstr">
      <vt:lpstr>ＭＳ Ｐゴシック</vt:lpstr>
      <vt:lpstr>ＭＳ Ｐゴシック</vt:lpstr>
      <vt:lpstr>Arial</vt:lpstr>
      <vt:lpstr>Arial Unicode MS</vt:lpstr>
      <vt:lpstr>Calibri</vt:lpstr>
      <vt:lpstr>Calibri Light</vt:lpstr>
      <vt:lpstr>Consolas</vt:lpstr>
      <vt:lpstr>Segoe UI</vt:lpstr>
      <vt:lpstr>Segoe UI Black</vt:lpstr>
      <vt:lpstr>Segoe UI Light</vt:lpstr>
      <vt:lpstr>Segoe UI Semilight</vt:lpstr>
      <vt:lpstr>Wingdings</vt:lpstr>
      <vt:lpstr>5-30721_Build_2016_Template_Light</vt:lpstr>
      <vt:lpstr>2_BUILD CHARCOAL BACKGROUND</vt:lpstr>
      <vt:lpstr>Office Theme</vt:lpstr>
      <vt:lpstr>1_Azure 2015</vt:lpstr>
      <vt:lpstr>Serverless Patterns  with Azure Functions</vt:lpstr>
      <vt:lpstr>PowerPoint Presentation</vt:lpstr>
      <vt:lpstr>What is “serverless”</vt:lpstr>
      <vt:lpstr>How is it different</vt:lpstr>
      <vt:lpstr>Benefits of “serverless”</vt:lpstr>
      <vt:lpstr>Signs that a serverless pattern might be useful for a given 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vt:lpstr>
      <vt:lpstr>Suggestions for getting started</vt:lpstr>
      <vt:lpstr>PowerPoint Presentation</vt:lpstr>
      <vt:lpstr>Azure Functions</vt:lpstr>
      <vt:lpstr>Azure Functions architecture</vt:lpstr>
      <vt:lpstr>Microservice tools and approaches</vt:lpstr>
      <vt:lpstr>Dual abstraction</vt:lpstr>
      <vt:lpstr>Platform and scaling</vt:lpstr>
      <vt:lpstr>Dynamic tier pricing</vt:lpstr>
      <vt:lpstr>Functions programming concepts</vt:lpstr>
      <vt:lpstr>PowerPoint Presentation</vt:lpstr>
      <vt:lpstr>Azure Functions Demo</vt:lpstr>
      <vt:lpstr>Get started and reach out!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Functions Overview</dc:title>
  <dc:creator>Kevin Harris (CANADA)</dc:creator>
  <cp:lastModifiedBy>Kevin Harris (CANADA)</cp:lastModifiedBy>
  <cp:revision>28</cp:revision>
  <dcterms:created xsi:type="dcterms:W3CDTF">2016-06-19T21:50:52Z</dcterms:created>
  <dcterms:modified xsi:type="dcterms:W3CDTF">2016-11-22T19:36:41Z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Confidentiality">
    <vt:lpwstr>5;#Microsoft confidential|461efa83-0283-486a-a8d5-943328f3693f</vt:lpwstr>
  </property>
  <property fmtid="{D5CDD505-2E9C-101B-9397-08002B2CF9AE}" pid="7" name="Industries">
    <vt:lpwstr/>
  </property>
  <property fmtid="{D5CDD505-2E9C-101B-9397-08002B2CF9AE}" pid="8" name="Roles">
    <vt:lpwstr/>
  </property>
  <property fmtid="{D5CDD505-2E9C-101B-9397-08002B2CF9AE}" pid="9" name="Competitors">
    <vt:lpwstr/>
  </property>
  <property fmtid="{D5CDD505-2E9C-101B-9397-08002B2CF9AE}" pid="10" name="SMSGDomain">
    <vt:lpwstr>21;#Cloud and Enterprise|adc2fe87-c79a-4ded-a449-3f86b954069d;#20;#Microsoft Azure Domain|d600a391-d529-4311-892b-2c05c1ab2538</vt:lpwstr>
  </property>
  <property fmtid="{D5CDD505-2E9C-101B-9397-08002B2CF9AE}" pid="11" name="BusinessArchitecture">
    <vt:lpwstr/>
  </property>
  <property fmtid="{D5CDD505-2E9C-101B-9397-08002B2CF9AE}" pid="12" name="Products">
    <vt:lpwstr>26;#Microsoft Azure|669a3112-5edf-444b-a003-630063601f07;#475;#applications|9aef2011-c167-449d-82f4-36727df3ac32;#346;#software development tools|24853bda-fb66-4716-8bc8-88d26fdb57cb</vt:lpwstr>
  </property>
  <property fmtid="{D5CDD505-2E9C-101B-9397-08002B2CF9AE}" pid="13" name="ActivitiesAndPrograms">
    <vt:lpwstr/>
  </property>
  <property fmtid="{D5CDD505-2E9C-101B-9397-08002B2CF9AE}" pid="14" name="Segments">
    <vt:lpwstr/>
  </property>
  <property fmtid="{D5CDD505-2E9C-101B-9397-08002B2CF9AE}" pid="15" name="Partners">
    <vt:lpwstr/>
  </property>
  <property fmtid="{D5CDD505-2E9C-101B-9397-08002B2CF9AE}" pid="16" name="Topics">
    <vt:lpwstr>29;#features|94b87768-f145-4764-adbd-fec700e47348;#30;#hub subset|c6bfd112-b986-4a0a-aa8d-90e767bfdfa6</vt:lpwstr>
  </property>
  <property fmtid="{D5CDD505-2E9C-101B-9397-08002B2CF9AE}" pid="17" name="Groups">
    <vt:lpwstr>31;#Microsoft Azure Marketing|0958c357-5252-473f-8b4e-42f27525a99d;#34;#Worldwide Readiness|c6595b84-b463-470a-bb46-2a47364645be;#42;#Cloud and Enterprise Marketing Group|4f75e184-e5aa-4234-a07f-b032d60df254</vt:lpwstr>
  </property>
  <property fmtid="{D5CDD505-2E9C-101B-9397-08002B2CF9AE}" pid="18" name="_dlc_policyId">
    <vt:lpwstr/>
  </property>
  <property fmtid="{D5CDD505-2E9C-101B-9397-08002B2CF9AE}" pid="19" name="ItemRetentionFormula">
    <vt:lpwstr/>
  </property>
  <property fmtid="{D5CDD505-2E9C-101B-9397-08002B2CF9AE}" pid="20" name="_dlc_DocIdItemGuid">
    <vt:lpwstr>d7cb5187-7108-45d2-9d59-03215b5559d3</vt:lpwstr>
  </property>
  <property fmtid="{D5CDD505-2E9C-101B-9397-08002B2CF9AE}" pid="21" name="of67e5d4b76f4a9db8769983fda9cec0">
    <vt:lpwstr/>
  </property>
  <property fmtid="{D5CDD505-2E9C-101B-9397-08002B2CF9AE}" pid="22" name="NewsType">
    <vt:lpwstr/>
  </property>
  <property fmtid="{D5CDD505-2E9C-101B-9397-08002B2CF9AE}" pid="23" name="ItemType">
    <vt:lpwstr>169;#presentations|317da5a4-398e-4c38-b265-afd519770055</vt:lpwstr>
  </property>
  <property fmtid="{D5CDD505-2E9C-101B-9397-08002B2CF9AE}" pid="24" name="ga0c0bf70a6644469c61b3efa7025301">
    <vt:lpwstr/>
  </property>
  <property fmtid="{D5CDD505-2E9C-101B-9397-08002B2CF9AE}" pid="25" name="MSProducts">
    <vt:lpwstr/>
  </property>
  <property fmtid="{D5CDD505-2E9C-101B-9397-08002B2CF9AE}" pid="26" name="ExperienceContentType">
    <vt:lpwstr/>
  </property>
  <property fmtid="{D5CDD505-2E9C-101B-9397-08002B2CF9AE}" pid="27" name="SMSGTags">
    <vt:lpwstr/>
  </property>
  <property fmtid="{D5CDD505-2E9C-101B-9397-08002B2CF9AE}" pid="28" name="MSPhysicalGeography">
    <vt:lpwstr/>
  </property>
  <property fmtid="{D5CDD505-2E9C-101B-9397-08002B2CF9AE}" pid="29" name="EnterpriseDomainTags">
    <vt:lpwstr/>
  </property>
  <property fmtid="{D5CDD505-2E9C-101B-9397-08002B2CF9AE}" pid="30" name="j3562c58ee414e028925bc902cfc01a1">
    <vt:lpwstr/>
  </property>
  <property fmtid="{D5CDD505-2E9C-101B-9397-08002B2CF9AE}" pid="31" name="l6f004f21209409da86a713c0f24627d">
    <vt:lpwstr/>
  </property>
  <property fmtid="{D5CDD505-2E9C-101B-9397-08002B2CF9AE}" pid="32" name="la4444b61d19467597d63190b69ac227">
    <vt:lpwstr/>
  </property>
  <property fmtid="{D5CDD505-2E9C-101B-9397-08002B2CF9AE}" pid="33" name="MSProductsTaxHTField0">
    <vt:lpwstr/>
  </property>
  <property fmtid="{D5CDD505-2E9C-101B-9397-08002B2CF9AE}" pid="34" name="Languages">
    <vt:lpwstr/>
  </property>
  <property fmtid="{D5CDD505-2E9C-101B-9397-08002B2CF9AE}" pid="35" name="e8080b0481964c759b2c36ae49591b31">
    <vt:lpwstr/>
  </property>
  <property fmtid="{D5CDD505-2E9C-101B-9397-08002B2CF9AE}" pid="36" name="TechnicalLevel">
    <vt:lpwstr/>
  </property>
  <property fmtid="{D5CDD505-2E9C-101B-9397-08002B2CF9AE}" pid="37" name="ldac8aee9d1f469e8cd8c3f8d6a615f2">
    <vt:lpwstr/>
  </property>
  <property fmtid="{D5CDD505-2E9C-101B-9397-08002B2CF9AE}" pid="38" name="EmployeeRole">
    <vt:lpwstr/>
  </property>
  <property fmtid="{D5CDD505-2E9C-101B-9397-08002B2CF9AE}" pid="39" name="NewsTopic">
    <vt:lpwstr/>
  </property>
  <property fmtid="{D5CDD505-2E9C-101B-9397-08002B2CF9AE}" pid="40" name="NewsSource">
    <vt:lpwstr/>
  </property>
  <property fmtid="{D5CDD505-2E9C-101B-9397-08002B2CF9AE}" pid="41" name="_docset_NoMedatataSyncRequired">
    <vt:lpwstr>False</vt:lpwstr>
  </property>
</Properties>
</file>